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72" r:id="rId3"/>
    <p:sldId id="369" r:id="rId4"/>
    <p:sldId id="414" r:id="rId5"/>
    <p:sldId id="273" r:id="rId6"/>
    <p:sldId id="278" r:id="rId7"/>
    <p:sldId id="274" r:id="rId8"/>
    <p:sldId id="395" r:id="rId9"/>
    <p:sldId id="284" r:id="rId10"/>
    <p:sldId id="285" r:id="rId11"/>
    <p:sldId id="376" r:id="rId12"/>
    <p:sldId id="280" r:id="rId13"/>
    <p:sldId id="281" r:id="rId14"/>
    <p:sldId id="272" r:id="rId15"/>
    <p:sldId id="377" r:id="rId16"/>
    <p:sldId id="378" r:id="rId17"/>
    <p:sldId id="379" r:id="rId18"/>
    <p:sldId id="380" r:id="rId19"/>
    <p:sldId id="392" r:id="rId20"/>
    <p:sldId id="381" r:id="rId21"/>
    <p:sldId id="383" r:id="rId22"/>
    <p:sldId id="384" r:id="rId23"/>
    <p:sldId id="382" r:id="rId24"/>
    <p:sldId id="385" r:id="rId25"/>
    <p:sldId id="386" r:id="rId26"/>
    <p:sldId id="388" r:id="rId27"/>
    <p:sldId id="393" r:id="rId28"/>
    <p:sldId id="394" r:id="rId29"/>
    <p:sldId id="391" r:id="rId30"/>
    <p:sldId id="276" r:id="rId31"/>
    <p:sldId id="389" r:id="rId32"/>
    <p:sldId id="396" r:id="rId33"/>
    <p:sldId id="397" r:id="rId34"/>
    <p:sldId id="398" r:id="rId35"/>
    <p:sldId id="275" r:id="rId36"/>
    <p:sldId id="277" r:id="rId37"/>
    <p:sldId id="400" r:id="rId38"/>
    <p:sldId id="401" r:id="rId39"/>
    <p:sldId id="402" r:id="rId40"/>
    <p:sldId id="403" r:id="rId41"/>
    <p:sldId id="404" r:id="rId42"/>
    <p:sldId id="288" r:id="rId43"/>
    <p:sldId id="289" r:id="rId44"/>
    <p:sldId id="405" r:id="rId45"/>
    <p:sldId id="406" r:id="rId46"/>
    <p:sldId id="408" r:id="rId47"/>
    <p:sldId id="409" r:id="rId48"/>
    <p:sldId id="410" r:id="rId49"/>
    <p:sldId id="286" r:id="rId50"/>
    <p:sldId id="279" r:id="rId51"/>
    <p:sldId id="411" r:id="rId52"/>
    <p:sldId id="427" r:id="rId53"/>
    <p:sldId id="413" r:id="rId54"/>
    <p:sldId id="259" r:id="rId55"/>
    <p:sldId id="260" r:id="rId56"/>
    <p:sldId id="258" r:id="rId57"/>
    <p:sldId id="364" r:id="rId58"/>
    <p:sldId id="375" r:id="rId59"/>
    <p:sldId id="365" r:id="rId60"/>
    <p:sldId id="366" r:id="rId61"/>
    <p:sldId id="267" r:id="rId62"/>
    <p:sldId id="415" r:id="rId63"/>
    <p:sldId id="296" r:id="rId64"/>
    <p:sldId id="297" r:id="rId65"/>
    <p:sldId id="298" r:id="rId66"/>
    <p:sldId id="299" r:id="rId67"/>
    <p:sldId id="301" r:id="rId68"/>
    <p:sldId id="302" r:id="rId69"/>
    <p:sldId id="412" r:id="rId70"/>
    <p:sldId id="416" r:id="rId71"/>
    <p:sldId id="418" r:id="rId72"/>
    <p:sldId id="419" r:id="rId73"/>
    <p:sldId id="417" r:id="rId74"/>
    <p:sldId id="420" r:id="rId75"/>
  </p:sldIdLst>
  <p:sldSz cx="12192000" cy="6858000"/>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3503" autoAdjust="0"/>
  </p:normalViewPr>
  <p:slideViewPr>
    <p:cSldViewPr snapToGrid="0">
      <p:cViewPr>
        <p:scale>
          <a:sx n="70" d="100"/>
          <a:sy n="70" d="100"/>
        </p:scale>
        <p:origin x="513"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7F3E51-01DC-46AD-BEDD-C14A703BB2E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3059249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7F3E51-01DC-46AD-BEDD-C14A703BB2E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581834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7F3E51-01DC-46AD-BEDD-C14A703BB2E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074757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7F3E51-01DC-46AD-BEDD-C14A703BB2E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306038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7F3E51-01DC-46AD-BEDD-C14A703BB2E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1479381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7F3E51-01DC-46AD-BEDD-C14A703BB2E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674373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7F3E51-01DC-46AD-BEDD-C14A703BB2E4}" type="datetimeFigureOut">
              <a:rPr lang="en-US" smtClean="0"/>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780058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7F3E51-01DC-46AD-BEDD-C14A703BB2E4}" type="datetimeFigureOut">
              <a:rPr lang="en-US" smtClean="0"/>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95785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7F3E51-01DC-46AD-BEDD-C14A703BB2E4}" type="datetimeFigureOut">
              <a:rPr lang="en-US" smtClean="0"/>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652835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7F3E51-01DC-46AD-BEDD-C14A703BB2E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341479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7F3E51-01DC-46AD-BEDD-C14A703BB2E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865155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F3E51-01DC-46AD-BEDD-C14A703BB2E4}" type="datetimeFigureOut">
              <a:rPr lang="en-US" smtClean="0"/>
              <a:t>6/5/2023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0A619-395B-494A-921A-B0715B932412}" type="slidenum">
              <a:rPr lang="en-US" smtClean="0"/>
              <a:t>‹#›</a:t>
            </a:fld>
            <a:endParaRPr lang="en-US"/>
          </a:p>
        </p:txBody>
      </p:sp>
    </p:spTree>
    <p:extLst>
      <p:ext uri="{BB962C8B-B14F-4D97-AF65-F5344CB8AC3E}">
        <p14:creationId xmlns:p14="http://schemas.microsoft.com/office/powerpoint/2010/main" val="481755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thena.ohdsi.org/search-terms/terms/253954"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ohdsi.github.io/CommonDataModel/cdm60.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ohdsi.github.io/TheBookOfOhdsi/CommonDataModel.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ohdsi.github.io/TheBookOfOhdsi/" TargetMode="External"/><Relationship Id="rId2" Type="http://schemas.openxmlformats.org/officeDocument/2006/relationships/hyperlink" Target="https://www.ohdsi.org/2019-tutorials-omop-common-data-model-and-standardized-vocabulari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dr9FhEkf04o&amp;feature=youtu.be" TargetMode="External"/><Relationship Id="rId2" Type="http://schemas.openxmlformats.org/officeDocument/2006/relationships/hyperlink" Target="http://www.ohdsi.or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ohdsi.org/software-tools/"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atlas-demo.ohdsi.org/"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ohdsi.github.io/TheBookOfOhdsi/CohortDefinitions.htm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ohdsi.github.io/TheBookOfOhdsi/"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ehden.us20.list-manage.com/track/click?u=123c73def0355ab534c08baa9&amp;id=77a7b015b3&amp;e=0df04e5aa3"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pt-br.facebook.com/SearchHealthIT/videos/john-halamka-uses-big-data-analytics-in-healthcare-to-fight-wi/1151468341554782/"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i2b2transmart.org/" TargetMode="External"/><Relationship Id="rId2" Type="http://schemas.openxmlformats.org/officeDocument/2006/relationships/hyperlink" Target="https://community.i2b2.org/wiki/"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ommunity.i2b2.org/wiki/"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cprn.org/data-submission/PCORnet-Common-Data-Model-v51-2019_09_12.pdf"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Evidence-Based Care</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24212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a:t>
            </a:r>
          </a:p>
        </p:txBody>
      </p:sp>
      <p:sp>
        <p:nvSpPr>
          <p:cNvPr id="3" name="Content Placeholder 2"/>
          <p:cNvSpPr>
            <a:spLocks noGrp="1"/>
          </p:cNvSpPr>
          <p:nvPr>
            <p:ph idx="1"/>
          </p:nvPr>
        </p:nvSpPr>
        <p:spPr/>
        <p:txBody>
          <a:bodyPr/>
          <a:lstStyle/>
          <a:p>
            <a:r>
              <a:rPr lang="en-US" dirty="0"/>
              <a:t>OHDSI is an open collaborative. Anyone who can give time, data, or funding is welcome, and participation in the operation of OHDSI is expected. Currently, participants come from around the world, including the United States, United Kingdom, Netherlands, Sweden, Italy, Korea, Taiwan, Hong Kong, and Australia.</a:t>
            </a:r>
          </a:p>
        </p:txBody>
      </p:sp>
    </p:spTree>
    <p:extLst>
      <p:ext uri="{BB962C8B-B14F-4D97-AF65-F5344CB8AC3E}">
        <p14:creationId xmlns:p14="http://schemas.microsoft.com/office/powerpoint/2010/main" val="3903216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4F02-0B47-4DE3-AA52-CD7E9E1E6D40}"/>
              </a:ext>
            </a:extLst>
          </p:cNvPr>
          <p:cNvSpPr>
            <a:spLocks noGrp="1"/>
          </p:cNvSpPr>
          <p:nvPr>
            <p:ph type="title"/>
          </p:nvPr>
        </p:nvSpPr>
        <p:spPr/>
        <p:txBody>
          <a:bodyPr/>
          <a:lstStyle/>
          <a:p>
            <a:r>
              <a:rPr lang="en-US" dirty="0"/>
              <a:t>OMOP Common Data Model (CDM)</a:t>
            </a:r>
          </a:p>
        </p:txBody>
      </p:sp>
      <p:sp>
        <p:nvSpPr>
          <p:cNvPr id="3" name="Text Placeholder 2">
            <a:extLst>
              <a:ext uri="{FF2B5EF4-FFF2-40B4-BE49-F238E27FC236}">
                <a16:creationId xmlns:a16="http://schemas.microsoft.com/office/drawing/2014/main" id="{8B6B58F8-4391-4652-9576-3F85FBF176DF}"/>
              </a:ext>
            </a:extLst>
          </p:cNvPr>
          <p:cNvSpPr>
            <a:spLocks noGrp="1"/>
          </p:cNvSpPr>
          <p:nvPr>
            <p:ph type="body" idx="1"/>
          </p:nvPr>
        </p:nvSpPr>
        <p:spPr/>
        <p:txBody>
          <a:bodyPr/>
          <a:lstStyle/>
          <a:p>
            <a:r>
              <a:rPr lang="en-US" dirty="0"/>
              <a:t>v6..0</a:t>
            </a:r>
          </a:p>
          <a:p>
            <a:r>
              <a:rPr lang="en-US" dirty="0"/>
              <a:t>https://ohdsi.github.io/CommonDataModel/</a:t>
            </a:r>
          </a:p>
        </p:txBody>
      </p:sp>
    </p:spTree>
    <p:extLst>
      <p:ext uri="{BB962C8B-B14F-4D97-AF65-F5344CB8AC3E}">
        <p14:creationId xmlns:p14="http://schemas.microsoft.com/office/powerpoint/2010/main" val="3477310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OMOP</a:t>
            </a:r>
          </a:p>
        </p:txBody>
      </p:sp>
      <p:sp>
        <p:nvSpPr>
          <p:cNvPr id="3" name="Content Placeholder 2"/>
          <p:cNvSpPr>
            <a:spLocks noGrp="1"/>
          </p:cNvSpPr>
          <p:nvPr>
            <p:ph idx="1"/>
          </p:nvPr>
        </p:nvSpPr>
        <p:spPr/>
        <p:txBody>
          <a:bodyPr/>
          <a:lstStyle/>
          <a:p>
            <a:r>
              <a:rPr lang="en-US" dirty="0"/>
              <a:t>Observational Medical Outcomes Partnership (OMOP)</a:t>
            </a:r>
          </a:p>
          <a:p>
            <a:r>
              <a:rPr lang="en-US" dirty="0"/>
              <a:t>a public-private partnership established in the US to inform the appropriate use of observational healthcare databases for studying the effects of medical products. </a:t>
            </a:r>
          </a:p>
          <a:p>
            <a:r>
              <a:rPr lang="en-US" dirty="0"/>
              <a:t>The five-year project developed new methods in observational research and established an observational research laboratory. At the conclusion of this five-year project, the OMOP research investigators initiated the OHDSI effort, and the research laboratory moved to the Reagan-Udall Foundation for the FDA under the Innovation in Medical Evidence Development and Surveillance (IMEDS) Program  </a:t>
            </a:r>
          </a:p>
        </p:txBody>
      </p:sp>
    </p:spTree>
    <p:extLst>
      <p:ext uri="{BB962C8B-B14F-4D97-AF65-F5344CB8AC3E}">
        <p14:creationId xmlns:p14="http://schemas.microsoft.com/office/powerpoint/2010/main" val="3496581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OMOP CDM</a:t>
            </a:r>
          </a:p>
        </p:txBody>
      </p:sp>
      <p:sp>
        <p:nvSpPr>
          <p:cNvPr id="3" name="Content Placeholder 2"/>
          <p:cNvSpPr>
            <a:spLocks noGrp="1"/>
          </p:cNvSpPr>
          <p:nvPr>
            <p:ph idx="1"/>
          </p:nvPr>
        </p:nvSpPr>
        <p:spPr>
          <a:xfrm>
            <a:off x="838200" y="1825625"/>
            <a:ext cx="10515600" cy="4351338"/>
          </a:xfrm>
        </p:spPr>
        <p:txBody>
          <a:bodyPr>
            <a:normAutofit fontScale="77500" lnSpcReduction="20000"/>
          </a:bodyPr>
          <a:lstStyle/>
          <a:p>
            <a:r>
              <a:rPr lang="en-US" dirty="0"/>
              <a:t>A centerpiece of the OMOP project was the development of the OMOP Common Data Model (CDM) which represents healthcare data from diverse sources in a consistent and standardized way. </a:t>
            </a:r>
          </a:p>
          <a:p>
            <a:r>
              <a:rPr lang="en-US" dirty="0"/>
              <a:t>This CDM is a “strong” information model, in which the encoding and relationships among concepts are explicitly and formally specified. </a:t>
            </a:r>
          </a:p>
          <a:p>
            <a:r>
              <a:rPr lang="en-US" dirty="0"/>
              <a:t>The OHDSI team has adopted and continued maintenance of this model and its associated vocabulary services. OHDSI’s overall approach is to create an open network of observational data holders, and require that they translate their data to the OMOP CDM. </a:t>
            </a:r>
          </a:p>
          <a:p>
            <a:r>
              <a:rPr lang="en-US" dirty="0"/>
              <a:t>Each element in the participant’s database must be mapped to the approved CDM vocabulary and placed in the data schema. In return, this approach creates a unique opportunity of implementing a number of existing data exploration and evidence generation tools and participating in world-wide studies because any given query can be executed at any site without modification. </a:t>
            </a:r>
          </a:p>
          <a:p>
            <a:r>
              <a:rPr lang="en-US" dirty="0"/>
              <a:t>This enables multicenter, global analyses to be executed rapidly and efficiently using applications or programs developed at a single site.</a:t>
            </a:r>
          </a:p>
        </p:txBody>
      </p:sp>
    </p:spTree>
    <p:extLst>
      <p:ext uri="{BB962C8B-B14F-4D97-AF65-F5344CB8AC3E}">
        <p14:creationId xmlns:p14="http://schemas.microsoft.com/office/powerpoint/2010/main" val="3703409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 Data Model (OMOP)</a:t>
            </a:r>
          </a:p>
        </p:txBody>
      </p:sp>
      <p:sp>
        <p:nvSpPr>
          <p:cNvPr id="3" name="Content Placeholder 2"/>
          <p:cNvSpPr>
            <a:spLocks noGrp="1"/>
          </p:cNvSpPr>
          <p:nvPr>
            <p:ph idx="1"/>
          </p:nvPr>
        </p:nvSpPr>
        <p:spPr>
          <a:xfrm>
            <a:off x="838200" y="1505113"/>
            <a:ext cx="10515600" cy="4351338"/>
          </a:xfrm>
        </p:spPr>
        <p:txBody>
          <a:bodyPr/>
          <a:lstStyle/>
          <a:p>
            <a:r>
              <a:rPr lang="en-US" dirty="0"/>
              <a:t>Converting different health data into a common data model</a:t>
            </a:r>
          </a:p>
        </p:txBody>
      </p:sp>
      <p:pic>
        <p:nvPicPr>
          <p:cNvPr id="4" name="Picture 3"/>
          <p:cNvPicPr>
            <a:picLocks noChangeAspect="1"/>
          </p:cNvPicPr>
          <p:nvPr/>
        </p:nvPicPr>
        <p:blipFill>
          <a:blip r:embed="rId2"/>
          <a:stretch>
            <a:fillRect/>
          </a:stretch>
        </p:blipFill>
        <p:spPr>
          <a:xfrm>
            <a:off x="1009859" y="2149622"/>
            <a:ext cx="9431581" cy="4456444"/>
          </a:xfrm>
          <a:prstGeom prst="rect">
            <a:avLst/>
          </a:prstGeom>
        </p:spPr>
      </p:pic>
    </p:spTree>
    <p:extLst>
      <p:ext uri="{BB962C8B-B14F-4D97-AF65-F5344CB8AC3E}">
        <p14:creationId xmlns:p14="http://schemas.microsoft.com/office/powerpoint/2010/main" val="27696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5B74-B0CC-41F7-9F45-1E2FE713EC7F}"/>
              </a:ext>
            </a:extLst>
          </p:cNvPr>
          <p:cNvSpPr>
            <a:spLocks noGrp="1"/>
          </p:cNvSpPr>
          <p:nvPr>
            <p:ph type="title"/>
          </p:nvPr>
        </p:nvSpPr>
        <p:spPr/>
        <p:txBody>
          <a:bodyPr/>
          <a:lstStyle/>
          <a:p>
            <a:r>
              <a:rPr lang="en-US" dirty="0"/>
              <a:t>OMOP</a:t>
            </a:r>
          </a:p>
        </p:txBody>
      </p:sp>
      <p:sp>
        <p:nvSpPr>
          <p:cNvPr id="3" name="Content Placeholder 2">
            <a:extLst>
              <a:ext uri="{FF2B5EF4-FFF2-40B4-BE49-F238E27FC236}">
                <a16:creationId xmlns:a16="http://schemas.microsoft.com/office/drawing/2014/main" id="{8EA0EE5B-1EB5-4062-8F6A-0644C92972A5}"/>
              </a:ext>
            </a:extLst>
          </p:cNvPr>
          <p:cNvSpPr>
            <a:spLocks noGrp="1"/>
          </p:cNvSpPr>
          <p:nvPr>
            <p:ph idx="1"/>
          </p:nvPr>
        </p:nvSpPr>
        <p:spPr/>
        <p:txBody>
          <a:bodyPr>
            <a:normAutofit/>
          </a:bodyPr>
          <a:lstStyle/>
          <a:p>
            <a:r>
              <a:rPr lang="en-US" dirty="0"/>
              <a:t>The CDM is designed to support the conduct of research:</a:t>
            </a:r>
          </a:p>
          <a:p>
            <a:pPr lvl="1"/>
            <a:r>
              <a:rPr lang="en-US" dirty="0"/>
              <a:t>to identify and evaluate associations between interventions (drug exposure, procedures, healthcare policy changes etc.) and outcomes caused by these interventions (condition occurrences, procedures, drug exposure etc.).</a:t>
            </a:r>
          </a:p>
          <a:p>
            <a:pPr lvl="1"/>
            <a:r>
              <a:rPr lang="en-US" dirty="0"/>
              <a:t>Outcomes can be efficacious (benefit) or adverse (safety risk). Often times, specific patient cohorts (e.g., those taking a certain drug or suffering from a certain disease) may be defined for treatments or outcomes, using clinical events (diagnoses, observations, procedures, etc.) that occur in predefined temporal relationships to each other. </a:t>
            </a:r>
          </a:p>
          <a:p>
            <a:pPr lvl="1"/>
            <a:r>
              <a:rPr lang="en-US" dirty="0"/>
              <a:t>The CDM, combined with its standardized content (via the Standardized Vocabularies), will ensure that research methods can be systematically applied to produce meaningfully comparable and reproducible results.</a:t>
            </a:r>
          </a:p>
        </p:txBody>
      </p:sp>
    </p:spTree>
    <p:extLst>
      <p:ext uri="{BB962C8B-B14F-4D97-AF65-F5344CB8AC3E}">
        <p14:creationId xmlns:p14="http://schemas.microsoft.com/office/powerpoint/2010/main" val="2371860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740B-FC01-4E14-8444-A5D9F1084EDF}"/>
              </a:ext>
            </a:extLst>
          </p:cNvPr>
          <p:cNvSpPr>
            <a:spLocks noGrp="1"/>
          </p:cNvSpPr>
          <p:nvPr>
            <p:ph type="title"/>
          </p:nvPr>
        </p:nvSpPr>
        <p:spPr/>
        <p:txBody>
          <a:bodyPr/>
          <a:lstStyle/>
          <a:p>
            <a:r>
              <a:rPr lang="en-US" dirty="0"/>
              <a:t>Standardized Vocabularies</a:t>
            </a:r>
          </a:p>
        </p:txBody>
      </p:sp>
      <p:pic>
        <p:nvPicPr>
          <p:cNvPr id="4" name="Content Placeholder 3">
            <a:extLst>
              <a:ext uri="{FF2B5EF4-FFF2-40B4-BE49-F238E27FC236}">
                <a16:creationId xmlns:a16="http://schemas.microsoft.com/office/drawing/2014/main" id="{F3AD0ECE-B08A-4C9A-8BC0-AFEB161B222B}"/>
              </a:ext>
            </a:extLst>
          </p:cNvPr>
          <p:cNvPicPr>
            <a:picLocks noGrp="1" noChangeAspect="1"/>
          </p:cNvPicPr>
          <p:nvPr>
            <p:ph idx="1"/>
          </p:nvPr>
        </p:nvPicPr>
        <p:blipFill>
          <a:blip r:embed="rId2"/>
          <a:stretch>
            <a:fillRect/>
          </a:stretch>
        </p:blipFill>
        <p:spPr>
          <a:xfrm>
            <a:off x="3338512" y="1589103"/>
            <a:ext cx="5514975" cy="4088591"/>
          </a:xfrm>
          <a:prstGeom prst="rect">
            <a:avLst/>
          </a:prstGeom>
        </p:spPr>
      </p:pic>
    </p:spTree>
    <p:extLst>
      <p:ext uri="{BB962C8B-B14F-4D97-AF65-F5344CB8AC3E}">
        <p14:creationId xmlns:p14="http://schemas.microsoft.com/office/powerpoint/2010/main" val="122210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854F-8272-4D4E-B305-52EC84E26B06}"/>
              </a:ext>
            </a:extLst>
          </p:cNvPr>
          <p:cNvSpPr>
            <a:spLocks noGrp="1"/>
          </p:cNvSpPr>
          <p:nvPr>
            <p:ph type="title"/>
          </p:nvPr>
        </p:nvSpPr>
        <p:spPr/>
        <p:txBody>
          <a:bodyPr/>
          <a:lstStyle/>
          <a:p>
            <a:r>
              <a:rPr lang="en-US" dirty="0"/>
              <a:t>Concepts </a:t>
            </a:r>
          </a:p>
        </p:txBody>
      </p:sp>
      <p:sp>
        <p:nvSpPr>
          <p:cNvPr id="3" name="Content Placeholder 2">
            <a:extLst>
              <a:ext uri="{FF2B5EF4-FFF2-40B4-BE49-F238E27FC236}">
                <a16:creationId xmlns:a16="http://schemas.microsoft.com/office/drawing/2014/main" id="{67B6C490-3F9F-4B2C-894B-AD345F4C229C}"/>
              </a:ext>
            </a:extLst>
          </p:cNvPr>
          <p:cNvSpPr>
            <a:spLocks noGrp="1"/>
          </p:cNvSpPr>
          <p:nvPr>
            <p:ph idx="1"/>
          </p:nvPr>
        </p:nvSpPr>
        <p:spPr/>
        <p:txBody>
          <a:bodyPr>
            <a:normAutofit fontScale="92500" lnSpcReduction="20000"/>
          </a:bodyPr>
          <a:lstStyle/>
          <a:p>
            <a:r>
              <a:rPr lang="en-US" dirty="0"/>
              <a:t>Concepts are derived from vocabularies, which represent clinical information across a domain (e.g. conditions, drugs, procedures) through the use of codes and associated descriptions. Some Concepts are designated Standard Concepts, meaning these Concepts can be used as normative expressions of a clinical entity within the OMOP Common Data Model and within standardized analytics. </a:t>
            </a:r>
          </a:p>
          <a:p>
            <a:r>
              <a:rPr lang="en-US" dirty="0"/>
              <a:t>Concepts can represent broad categories (like ‘Cardiovascular disease’), detailed clinical elements (‘Myocardial infarction of the anterolateral wall’) or modifying characteristics and attributes that define Concepts at various levels of detail (severity of a disease, associated morphology, etc.).</a:t>
            </a:r>
          </a:p>
          <a:p>
            <a:r>
              <a:rPr lang="en-US" dirty="0"/>
              <a:t>Standardized Vocabularies tables are derived from national or international vocabularies such as SNOMED-CT, </a:t>
            </a:r>
            <a:r>
              <a:rPr lang="en-US" dirty="0" err="1"/>
              <a:t>RxNorm</a:t>
            </a:r>
            <a:r>
              <a:rPr lang="en-US" dirty="0"/>
              <a:t>, and LOINC, or custom Concepts defined to cover various aspects of observational data analysis.</a:t>
            </a:r>
          </a:p>
        </p:txBody>
      </p:sp>
    </p:spTree>
    <p:extLst>
      <p:ext uri="{BB962C8B-B14F-4D97-AF65-F5344CB8AC3E}">
        <p14:creationId xmlns:p14="http://schemas.microsoft.com/office/powerpoint/2010/main" val="1725190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749BC33-0A8F-480D-BF95-BAA889E778A9}"/>
              </a:ext>
            </a:extLst>
          </p:cNvPr>
          <p:cNvPicPr>
            <a:picLocks noGrp="1" noChangeAspect="1"/>
          </p:cNvPicPr>
          <p:nvPr>
            <p:ph idx="1"/>
          </p:nvPr>
        </p:nvPicPr>
        <p:blipFill>
          <a:blip r:embed="rId2"/>
          <a:stretch>
            <a:fillRect/>
          </a:stretch>
        </p:blipFill>
        <p:spPr>
          <a:xfrm>
            <a:off x="1441174" y="506896"/>
            <a:ext cx="9283148" cy="5670067"/>
          </a:xfrm>
          <a:prstGeom prst="rect">
            <a:avLst/>
          </a:prstGeom>
        </p:spPr>
      </p:pic>
    </p:spTree>
    <p:extLst>
      <p:ext uri="{BB962C8B-B14F-4D97-AF65-F5344CB8AC3E}">
        <p14:creationId xmlns:p14="http://schemas.microsoft.com/office/powerpoint/2010/main" val="363915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30F2-4765-4ECA-B496-071F6AFBE488}"/>
              </a:ext>
            </a:extLst>
          </p:cNvPr>
          <p:cNvSpPr>
            <a:spLocks noGrp="1"/>
          </p:cNvSpPr>
          <p:nvPr>
            <p:ph type="title"/>
          </p:nvPr>
        </p:nvSpPr>
        <p:spPr>
          <a:xfrm>
            <a:off x="838200" y="0"/>
            <a:ext cx="10515600" cy="1325563"/>
          </a:xfrm>
        </p:spPr>
        <p:txBody>
          <a:bodyPr/>
          <a:lstStyle/>
          <a:p>
            <a:r>
              <a:rPr lang="en-US" dirty="0"/>
              <a:t>Athena search (</a:t>
            </a:r>
            <a:r>
              <a:rPr lang="en-US" b="1" dirty="0"/>
              <a:t>Pulmonary tuberculosis</a:t>
            </a:r>
            <a:r>
              <a:rPr lang="en-US" dirty="0"/>
              <a:t>)</a:t>
            </a:r>
          </a:p>
        </p:txBody>
      </p:sp>
      <p:pic>
        <p:nvPicPr>
          <p:cNvPr id="4" name="Content Placeholder 3">
            <a:extLst>
              <a:ext uri="{FF2B5EF4-FFF2-40B4-BE49-F238E27FC236}">
                <a16:creationId xmlns:a16="http://schemas.microsoft.com/office/drawing/2014/main" id="{A8F49354-36AA-4AF8-82BE-17517227318D}"/>
              </a:ext>
            </a:extLst>
          </p:cNvPr>
          <p:cNvPicPr>
            <a:picLocks noGrp="1" noChangeAspect="1"/>
          </p:cNvPicPr>
          <p:nvPr>
            <p:ph idx="1"/>
          </p:nvPr>
        </p:nvPicPr>
        <p:blipFill>
          <a:blip r:embed="rId2"/>
          <a:stretch>
            <a:fillRect/>
          </a:stretch>
        </p:blipFill>
        <p:spPr>
          <a:xfrm>
            <a:off x="663732" y="1690688"/>
            <a:ext cx="3887268" cy="4351338"/>
          </a:xfrm>
          <a:prstGeom prst="rect">
            <a:avLst/>
          </a:prstGeom>
        </p:spPr>
      </p:pic>
      <p:sp>
        <p:nvSpPr>
          <p:cNvPr id="5" name="TextBox 4">
            <a:extLst>
              <a:ext uri="{FF2B5EF4-FFF2-40B4-BE49-F238E27FC236}">
                <a16:creationId xmlns:a16="http://schemas.microsoft.com/office/drawing/2014/main" id="{C0FE7007-3828-43CC-838B-5DDAFCA63717}"/>
              </a:ext>
            </a:extLst>
          </p:cNvPr>
          <p:cNvSpPr txBox="1"/>
          <p:nvPr/>
        </p:nvSpPr>
        <p:spPr>
          <a:xfrm>
            <a:off x="1972329" y="1002397"/>
            <a:ext cx="6018732" cy="369332"/>
          </a:xfrm>
          <a:prstGeom prst="rect">
            <a:avLst/>
          </a:prstGeom>
          <a:noFill/>
        </p:spPr>
        <p:txBody>
          <a:bodyPr wrap="square" rtlCol="0">
            <a:spAutoFit/>
          </a:bodyPr>
          <a:lstStyle/>
          <a:p>
            <a:r>
              <a:rPr lang="en-US" dirty="0">
                <a:hlinkClick r:id="rId3"/>
              </a:rPr>
              <a:t>https://athena.ohdsi.org/search-terms/terms/253954</a:t>
            </a:r>
            <a:endParaRPr lang="en-US" dirty="0"/>
          </a:p>
        </p:txBody>
      </p:sp>
      <p:pic>
        <p:nvPicPr>
          <p:cNvPr id="6" name="Picture 5">
            <a:extLst>
              <a:ext uri="{FF2B5EF4-FFF2-40B4-BE49-F238E27FC236}">
                <a16:creationId xmlns:a16="http://schemas.microsoft.com/office/drawing/2014/main" id="{939C220B-1C0F-45FF-9AE6-65E084B8BB19}"/>
              </a:ext>
            </a:extLst>
          </p:cNvPr>
          <p:cNvPicPr>
            <a:picLocks noChangeAspect="1"/>
          </p:cNvPicPr>
          <p:nvPr/>
        </p:nvPicPr>
        <p:blipFill>
          <a:blip r:embed="rId4"/>
          <a:stretch>
            <a:fillRect/>
          </a:stretch>
        </p:blipFill>
        <p:spPr>
          <a:xfrm>
            <a:off x="4969564" y="2064525"/>
            <a:ext cx="6792982" cy="4452034"/>
          </a:xfrm>
          <a:prstGeom prst="rect">
            <a:avLst/>
          </a:prstGeom>
        </p:spPr>
      </p:pic>
    </p:spTree>
    <p:extLst>
      <p:ext uri="{BB962C8B-B14F-4D97-AF65-F5344CB8AC3E}">
        <p14:creationId xmlns:p14="http://schemas.microsoft.com/office/powerpoint/2010/main" val="383214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07CD-BE8F-44E4-A886-A0EC7534E7B9}"/>
              </a:ext>
            </a:extLst>
          </p:cNvPr>
          <p:cNvSpPr>
            <a:spLocks noGrp="1"/>
          </p:cNvSpPr>
          <p:nvPr>
            <p:ph type="title"/>
          </p:nvPr>
        </p:nvSpPr>
        <p:spPr/>
        <p:txBody>
          <a:bodyPr/>
          <a:lstStyle/>
          <a:p>
            <a:r>
              <a:rPr lang="en-US" dirty="0"/>
              <a:t>New Care: Evidence-based Care</a:t>
            </a:r>
          </a:p>
        </p:txBody>
      </p:sp>
      <p:sp>
        <p:nvSpPr>
          <p:cNvPr id="3" name="Content Placeholder 2">
            <a:extLst>
              <a:ext uri="{FF2B5EF4-FFF2-40B4-BE49-F238E27FC236}">
                <a16:creationId xmlns:a16="http://schemas.microsoft.com/office/drawing/2014/main" id="{F5AA77CF-F308-4DB6-94E1-53F7AC601FC6}"/>
              </a:ext>
            </a:extLst>
          </p:cNvPr>
          <p:cNvSpPr>
            <a:spLocks noGrp="1"/>
          </p:cNvSpPr>
          <p:nvPr>
            <p:ph idx="1"/>
          </p:nvPr>
        </p:nvSpPr>
        <p:spPr>
          <a:xfrm>
            <a:off x="728870" y="1512038"/>
            <a:ext cx="10515600" cy="4351338"/>
          </a:xfrm>
        </p:spPr>
        <p:txBody>
          <a:bodyPr/>
          <a:lstStyle/>
          <a:p>
            <a:r>
              <a:rPr lang="en-US" dirty="0"/>
              <a:t>In today’s health system, it is widely believed that the best care for individuals is based on the training and experience of professionals. The new rule, on the other hand, could be stated: The best care results from the conscientious, explicit, and judicious use of current best evidence and knowledge of patient values by well-trained, experienced clinicians.</a:t>
            </a:r>
          </a:p>
          <a:p>
            <a:r>
              <a:rPr lang="en-US" dirty="0"/>
              <a:t>Four steps: (1) formulation of a clear clinical question, (2) search for the relevant information from the best possible sources, (3) evaluation of the evidence for its validity and usefulness, and (4) implementation of those findings</a:t>
            </a:r>
          </a:p>
        </p:txBody>
      </p:sp>
      <p:sp>
        <p:nvSpPr>
          <p:cNvPr id="4" name="TextBox 3">
            <a:extLst>
              <a:ext uri="{FF2B5EF4-FFF2-40B4-BE49-F238E27FC236}">
                <a16:creationId xmlns:a16="http://schemas.microsoft.com/office/drawing/2014/main" id="{5B2DA019-13CA-4D05-A568-FCA4CC5E83E2}"/>
              </a:ext>
            </a:extLst>
          </p:cNvPr>
          <p:cNvSpPr txBox="1"/>
          <p:nvPr/>
        </p:nvSpPr>
        <p:spPr>
          <a:xfrm>
            <a:off x="5367131" y="5569545"/>
            <a:ext cx="6361043" cy="923330"/>
          </a:xfrm>
          <a:prstGeom prst="rect">
            <a:avLst/>
          </a:prstGeom>
          <a:noFill/>
        </p:spPr>
        <p:txBody>
          <a:bodyPr wrap="square" rtlCol="0">
            <a:spAutoFit/>
          </a:bodyPr>
          <a:lstStyle/>
          <a:p>
            <a:r>
              <a:rPr lang="en-US" dirty="0"/>
              <a:t>Institute of Medicine (2001). Crossing the quality chasm: A new health system for the 21</a:t>
            </a:r>
            <a:r>
              <a:rPr lang="en-US" baseline="30000" dirty="0"/>
              <a:t>st</a:t>
            </a:r>
            <a:r>
              <a:rPr lang="en-US" dirty="0"/>
              <a:t> century. Washington, DC: National Academies Press. </a:t>
            </a:r>
          </a:p>
        </p:txBody>
      </p:sp>
    </p:spTree>
    <p:extLst>
      <p:ext uri="{BB962C8B-B14F-4D97-AF65-F5344CB8AC3E}">
        <p14:creationId xmlns:p14="http://schemas.microsoft.com/office/powerpoint/2010/main" val="1504003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89EF9DB-2B48-48C5-8636-1FD1FD8AC2D0}"/>
              </a:ext>
            </a:extLst>
          </p:cNvPr>
          <p:cNvPicPr>
            <a:picLocks noGrp="1" noChangeAspect="1"/>
          </p:cNvPicPr>
          <p:nvPr>
            <p:ph idx="1"/>
          </p:nvPr>
        </p:nvPicPr>
        <p:blipFill>
          <a:blip r:embed="rId2"/>
          <a:stretch>
            <a:fillRect/>
          </a:stretch>
        </p:blipFill>
        <p:spPr>
          <a:xfrm>
            <a:off x="2416714" y="979880"/>
            <a:ext cx="7038975" cy="3876675"/>
          </a:xfrm>
          <a:prstGeom prst="rect">
            <a:avLst/>
          </a:prstGeom>
        </p:spPr>
      </p:pic>
    </p:spTree>
    <p:extLst>
      <p:ext uri="{BB962C8B-B14F-4D97-AF65-F5344CB8AC3E}">
        <p14:creationId xmlns:p14="http://schemas.microsoft.com/office/powerpoint/2010/main" val="2923270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F32DA0F-3A45-40C1-B2DA-07D65E50C651}"/>
              </a:ext>
            </a:extLst>
          </p:cNvPr>
          <p:cNvPicPr>
            <a:picLocks noGrp="1" noChangeAspect="1"/>
          </p:cNvPicPr>
          <p:nvPr>
            <p:ph idx="1"/>
          </p:nvPr>
        </p:nvPicPr>
        <p:blipFill>
          <a:blip r:embed="rId2"/>
          <a:stretch>
            <a:fillRect/>
          </a:stretch>
        </p:blipFill>
        <p:spPr>
          <a:xfrm>
            <a:off x="471657" y="113289"/>
            <a:ext cx="8470296" cy="5519393"/>
          </a:xfrm>
          <a:prstGeom prst="rect">
            <a:avLst/>
          </a:prstGeom>
        </p:spPr>
      </p:pic>
      <p:pic>
        <p:nvPicPr>
          <p:cNvPr id="2" name="Picture 1">
            <a:extLst>
              <a:ext uri="{FF2B5EF4-FFF2-40B4-BE49-F238E27FC236}">
                <a16:creationId xmlns:a16="http://schemas.microsoft.com/office/drawing/2014/main" id="{70A56F6C-3879-455A-BB88-A53A4B539CCC}"/>
              </a:ext>
            </a:extLst>
          </p:cNvPr>
          <p:cNvPicPr>
            <a:picLocks noChangeAspect="1"/>
          </p:cNvPicPr>
          <p:nvPr/>
        </p:nvPicPr>
        <p:blipFill>
          <a:blip r:embed="rId3"/>
          <a:stretch>
            <a:fillRect/>
          </a:stretch>
        </p:blipFill>
        <p:spPr>
          <a:xfrm>
            <a:off x="9095554" y="446812"/>
            <a:ext cx="3096445" cy="3190898"/>
          </a:xfrm>
          <a:prstGeom prst="rect">
            <a:avLst/>
          </a:prstGeom>
        </p:spPr>
      </p:pic>
    </p:spTree>
    <p:extLst>
      <p:ext uri="{BB962C8B-B14F-4D97-AF65-F5344CB8AC3E}">
        <p14:creationId xmlns:p14="http://schemas.microsoft.com/office/powerpoint/2010/main" val="1180873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014A7F-51E1-458D-8B26-B4B579EF5478}"/>
              </a:ext>
            </a:extLst>
          </p:cNvPr>
          <p:cNvPicPr>
            <a:picLocks noGrp="1" noChangeAspect="1"/>
          </p:cNvPicPr>
          <p:nvPr>
            <p:ph idx="1"/>
          </p:nvPr>
        </p:nvPicPr>
        <p:blipFill>
          <a:blip r:embed="rId2"/>
          <a:stretch>
            <a:fillRect/>
          </a:stretch>
        </p:blipFill>
        <p:spPr>
          <a:xfrm>
            <a:off x="1248054" y="745435"/>
            <a:ext cx="9101990" cy="5660128"/>
          </a:xfrm>
          <a:prstGeom prst="rect">
            <a:avLst/>
          </a:prstGeom>
        </p:spPr>
      </p:pic>
    </p:spTree>
    <p:extLst>
      <p:ext uri="{BB962C8B-B14F-4D97-AF65-F5344CB8AC3E}">
        <p14:creationId xmlns:p14="http://schemas.microsoft.com/office/powerpoint/2010/main" val="1256406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3EAC88C-0B0B-47F6-BE79-AA6A11820EA3}"/>
              </a:ext>
            </a:extLst>
          </p:cNvPr>
          <p:cNvPicPr>
            <a:picLocks noGrp="1" noChangeAspect="1"/>
          </p:cNvPicPr>
          <p:nvPr>
            <p:ph idx="1"/>
          </p:nvPr>
        </p:nvPicPr>
        <p:blipFill>
          <a:blip r:embed="rId2"/>
          <a:stretch>
            <a:fillRect/>
          </a:stretch>
        </p:blipFill>
        <p:spPr>
          <a:xfrm>
            <a:off x="2733260" y="0"/>
            <a:ext cx="7464287" cy="6659217"/>
          </a:xfrm>
          <a:prstGeom prst="rect">
            <a:avLst/>
          </a:prstGeom>
        </p:spPr>
      </p:pic>
    </p:spTree>
    <p:extLst>
      <p:ext uri="{BB962C8B-B14F-4D97-AF65-F5344CB8AC3E}">
        <p14:creationId xmlns:p14="http://schemas.microsoft.com/office/powerpoint/2010/main" val="2088515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F20871A-5098-4559-AB59-162CF11304F5}"/>
              </a:ext>
            </a:extLst>
          </p:cNvPr>
          <p:cNvPicPr>
            <a:picLocks noGrp="1" noChangeAspect="1"/>
          </p:cNvPicPr>
          <p:nvPr>
            <p:ph idx="1"/>
          </p:nvPr>
        </p:nvPicPr>
        <p:blipFill>
          <a:blip r:embed="rId2"/>
          <a:stretch>
            <a:fillRect/>
          </a:stretch>
        </p:blipFill>
        <p:spPr>
          <a:xfrm>
            <a:off x="2745320" y="553416"/>
            <a:ext cx="6468254" cy="5752871"/>
          </a:xfrm>
          <a:prstGeom prst="rect">
            <a:avLst/>
          </a:prstGeom>
        </p:spPr>
      </p:pic>
    </p:spTree>
    <p:extLst>
      <p:ext uri="{BB962C8B-B14F-4D97-AF65-F5344CB8AC3E}">
        <p14:creationId xmlns:p14="http://schemas.microsoft.com/office/powerpoint/2010/main" val="1642851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B210-3CD1-453C-9208-B6CBD9EDB64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7F781AA-E65E-4AFA-9F1E-381289AA21B9}"/>
              </a:ext>
            </a:extLst>
          </p:cNvPr>
          <p:cNvPicPr>
            <a:picLocks noGrp="1" noChangeAspect="1"/>
          </p:cNvPicPr>
          <p:nvPr>
            <p:ph idx="1"/>
          </p:nvPr>
        </p:nvPicPr>
        <p:blipFill>
          <a:blip r:embed="rId2"/>
          <a:stretch>
            <a:fillRect/>
          </a:stretch>
        </p:blipFill>
        <p:spPr>
          <a:xfrm>
            <a:off x="3000375" y="3082131"/>
            <a:ext cx="6191250" cy="1838325"/>
          </a:xfrm>
          <a:prstGeom prst="rect">
            <a:avLst/>
          </a:prstGeom>
        </p:spPr>
      </p:pic>
    </p:spTree>
    <p:extLst>
      <p:ext uri="{BB962C8B-B14F-4D97-AF65-F5344CB8AC3E}">
        <p14:creationId xmlns:p14="http://schemas.microsoft.com/office/powerpoint/2010/main" val="352342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9D159C1-8879-4C40-A116-8DC512FE2F80}"/>
              </a:ext>
            </a:extLst>
          </p:cNvPr>
          <p:cNvPicPr>
            <a:picLocks noGrp="1" noChangeAspect="1"/>
          </p:cNvPicPr>
          <p:nvPr>
            <p:ph idx="1"/>
          </p:nvPr>
        </p:nvPicPr>
        <p:blipFill>
          <a:blip r:embed="rId2"/>
          <a:stretch>
            <a:fillRect/>
          </a:stretch>
        </p:blipFill>
        <p:spPr>
          <a:xfrm>
            <a:off x="943776" y="449911"/>
            <a:ext cx="7209624" cy="5620372"/>
          </a:xfrm>
          <a:prstGeom prst="rect">
            <a:avLst/>
          </a:prstGeom>
        </p:spPr>
      </p:pic>
      <p:pic>
        <p:nvPicPr>
          <p:cNvPr id="2" name="Picture 1">
            <a:extLst>
              <a:ext uri="{FF2B5EF4-FFF2-40B4-BE49-F238E27FC236}">
                <a16:creationId xmlns:a16="http://schemas.microsoft.com/office/drawing/2014/main" id="{E28D9F0F-D11D-43C7-9120-32E793511454}"/>
              </a:ext>
            </a:extLst>
          </p:cNvPr>
          <p:cNvPicPr>
            <a:picLocks noChangeAspect="1"/>
          </p:cNvPicPr>
          <p:nvPr/>
        </p:nvPicPr>
        <p:blipFill>
          <a:blip r:embed="rId3"/>
          <a:stretch>
            <a:fillRect/>
          </a:stretch>
        </p:blipFill>
        <p:spPr>
          <a:xfrm>
            <a:off x="8153400" y="722300"/>
            <a:ext cx="2968955" cy="3228999"/>
          </a:xfrm>
          <a:prstGeom prst="rect">
            <a:avLst/>
          </a:prstGeom>
        </p:spPr>
      </p:pic>
    </p:spTree>
    <p:extLst>
      <p:ext uri="{BB962C8B-B14F-4D97-AF65-F5344CB8AC3E}">
        <p14:creationId xmlns:p14="http://schemas.microsoft.com/office/powerpoint/2010/main" val="859806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9267-52AC-48C5-BE2F-CB096E875CB9}"/>
              </a:ext>
            </a:extLst>
          </p:cNvPr>
          <p:cNvSpPr>
            <a:spLocks noGrp="1"/>
          </p:cNvSpPr>
          <p:nvPr>
            <p:ph type="title"/>
          </p:nvPr>
        </p:nvSpPr>
        <p:spPr/>
        <p:txBody>
          <a:bodyPr/>
          <a:lstStyle/>
          <a:p>
            <a:r>
              <a:rPr lang="en-US" dirty="0"/>
              <a:t>OMOP Tables</a:t>
            </a:r>
          </a:p>
        </p:txBody>
      </p:sp>
      <p:sp>
        <p:nvSpPr>
          <p:cNvPr id="3" name="Content Placeholder 2">
            <a:extLst>
              <a:ext uri="{FF2B5EF4-FFF2-40B4-BE49-F238E27FC236}">
                <a16:creationId xmlns:a16="http://schemas.microsoft.com/office/drawing/2014/main" id="{4C717C1C-1997-4D7A-92BF-D947BF507747}"/>
              </a:ext>
            </a:extLst>
          </p:cNvPr>
          <p:cNvSpPr>
            <a:spLocks noGrp="1"/>
          </p:cNvSpPr>
          <p:nvPr>
            <p:ph idx="1"/>
          </p:nvPr>
        </p:nvSpPr>
        <p:spPr/>
        <p:txBody>
          <a:bodyPr/>
          <a:lstStyle/>
          <a:p>
            <a:r>
              <a:rPr lang="en-US" dirty="0"/>
              <a:t>The CDM contains 16 Clinical Event tables, 10 Vocabulary tables, 2 metadata tables, 4 health system data tables, 2 health economics data tables, 3 standardized derived elements, and 2 Results schema tables. </a:t>
            </a:r>
          </a:p>
          <a:p>
            <a:r>
              <a:rPr lang="en-US" dirty="0">
                <a:hlinkClick r:id="rId2"/>
              </a:rPr>
              <a:t>https://ohdsi.github.io/CommonDataModel/cdm60.html</a:t>
            </a:r>
            <a:endParaRPr lang="en-US" dirty="0"/>
          </a:p>
          <a:p>
            <a:endParaRPr lang="en-US" dirty="0"/>
          </a:p>
        </p:txBody>
      </p:sp>
    </p:spTree>
    <p:extLst>
      <p:ext uri="{BB962C8B-B14F-4D97-AF65-F5344CB8AC3E}">
        <p14:creationId xmlns:p14="http://schemas.microsoft.com/office/powerpoint/2010/main" val="2961468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E07C-4F86-45A3-ADCB-B41C79EEE4A2}"/>
              </a:ext>
            </a:extLst>
          </p:cNvPr>
          <p:cNvSpPr>
            <a:spLocks noGrp="1"/>
          </p:cNvSpPr>
          <p:nvPr>
            <p:ph type="title"/>
          </p:nvPr>
        </p:nvSpPr>
        <p:spPr/>
        <p:txBody>
          <a:bodyPr/>
          <a:lstStyle/>
          <a:p>
            <a:r>
              <a:rPr lang="en-US" dirty="0"/>
              <a:t>OMOP example about Lauren</a:t>
            </a:r>
          </a:p>
        </p:txBody>
      </p:sp>
      <p:sp>
        <p:nvSpPr>
          <p:cNvPr id="3" name="Content Placeholder 2">
            <a:extLst>
              <a:ext uri="{FF2B5EF4-FFF2-40B4-BE49-F238E27FC236}">
                <a16:creationId xmlns:a16="http://schemas.microsoft.com/office/drawing/2014/main" id="{CF92DFD9-DB09-439D-9264-3FA44741A1C9}"/>
              </a:ext>
            </a:extLst>
          </p:cNvPr>
          <p:cNvSpPr>
            <a:spLocks noGrp="1"/>
          </p:cNvSpPr>
          <p:nvPr>
            <p:ph idx="1"/>
          </p:nvPr>
        </p:nvSpPr>
        <p:spPr>
          <a:xfrm>
            <a:off x="838200" y="1825625"/>
            <a:ext cx="10515600" cy="731838"/>
          </a:xfrm>
        </p:spPr>
        <p:txBody>
          <a:bodyPr/>
          <a:lstStyle/>
          <a:p>
            <a:r>
              <a:rPr lang="en-US" dirty="0">
                <a:hlinkClick r:id="rId2"/>
              </a:rPr>
              <a:t>https://ohdsi.github.io/TheBookOfOhdsi/CommonDataModel.html</a:t>
            </a:r>
            <a:endParaRPr lang="en-US" dirty="0"/>
          </a:p>
        </p:txBody>
      </p:sp>
      <p:pic>
        <p:nvPicPr>
          <p:cNvPr id="4" name="Picture 3">
            <a:extLst>
              <a:ext uri="{FF2B5EF4-FFF2-40B4-BE49-F238E27FC236}">
                <a16:creationId xmlns:a16="http://schemas.microsoft.com/office/drawing/2014/main" id="{7649E3BA-71B0-4C29-9AF7-D532B20CE998}"/>
              </a:ext>
            </a:extLst>
          </p:cNvPr>
          <p:cNvPicPr>
            <a:picLocks noChangeAspect="1"/>
          </p:cNvPicPr>
          <p:nvPr/>
        </p:nvPicPr>
        <p:blipFill>
          <a:blip r:embed="rId3"/>
          <a:stretch>
            <a:fillRect/>
          </a:stretch>
        </p:blipFill>
        <p:spPr>
          <a:xfrm>
            <a:off x="4625836" y="2557463"/>
            <a:ext cx="5524500" cy="3619500"/>
          </a:xfrm>
          <a:prstGeom prst="rect">
            <a:avLst/>
          </a:prstGeom>
        </p:spPr>
      </p:pic>
      <p:sp>
        <p:nvSpPr>
          <p:cNvPr id="6" name="TextBox 5">
            <a:extLst>
              <a:ext uri="{FF2B5EF4-FFF2-40B4-BE49-F238E27FC236}">
                <a16:creationId xmlns:a16="http://schemas.microsoft.com/office/drawing/2014/main" id="{9FD7D737-C34E-4F0E-AD86-AE66CE73ED18}"/>
              </a:ext>
            </a:extLst>
          </p:cNvPr>
          <p:cNvSpPr txBox="1"/>
          <p:nvPr/>
        </p:nvSpPr>
        <p:spPr>
          <a:xfrm>
            <a:off x="1003610" y="2967335"/>
            <a:ext cx="2018370" cy="461665"/>
          </a:xfrm>
          <a:prstGeom prst="rect">
            <a:avLst/>
          </a:prstGeom>
          <a:noFill/>
        </p:spPr>
        <p:txBody>
          <a:bodyPr wrap="square" rtlCol="0">
            <a:spAutoFit/>
          </a:bodyPr>
          <a:lstStyle/>
          <a:p>
            <a:r>
              <a:rPr lang="en-US" sz="2400" b="1" dirty="0"/>
              <a:t>Section 4.3</a:t>
            </a:r>
          </a:p>
        </p:txBody>
      </p:sp>
    </p:spTree>
    <p:extLst>
      <p:ext uri="{BB962C8B-B14F-4D97-AF65-F5344CB8AC3E}">
        <p14:creationId xmlns:p14="http://schemas.microsoft.com/office/powerpoint/2010/main" val="2230482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BBE4-8725-4C7F-AEBE-B3E49BEF6DC6}"/>
              </a:ext>
            </a:extLst>
          </p:cNvPr>
          <p:cNvSpPr>
            <a:spLocks noGrp="1"/>
          </p:cNvSpPr>
          <p:nvPr>
            <p:ph type="title"/>
          </p:nvPr>
        </p:nvSpPr>
        <p:spPr/>
        <p:txBody>
          <a:bodyPr/>
          <a:lstStyle/>
          <a:p>
            <a:r>
              <a:rPr lang="en-US" dirty="0"/>
              <a:t>More details</a:t>
            </a:r>
          </a:p>
        </p:txBody>
      </p:sp>
      <p:sp>
        <p:nvSpPr>
          <p:cNvPr id="3" name="Content Placeholder 2">
            <a:extLst>
              <a:ext uri="{FF2B5EF4-FFF2-40B4-BE49-F238E27FC236}">
                <a16:creationId xmlns:a16="http://schemas.microsoft.com/office/drawing/2014/main" id="{C85453B5-FB13-42A7-A8BF-11FE474791D0}"/>
              </a:ext>
            </a:extLst>
          </p:cNvPr>
          <p:cNvSpPr>
            <a:spLocks noGrp="1"/>
          </p:cNvSpPr>
          <p:nvPr>
            <p:ph idx="1"/>
          </p:nvPr>
        </p:nvSpPr>
        <p:spPr/>
        <p:txBody>
          <a:bodyPr/>
          <a:lstStyle/>
          <a:p>
            <a:pPr fontAlgn="base"/>
            <a:r>
              <a:rPr lang="en-US" dirty="0"/>
              <a:t>2019 Tutorials – OMOP Common Data Model and Standardized Vocabularies (6 hours long)</a:t>
            </a:r>
          </a:p>
          <a:p>
            <a:pPr lvl="1" fontAlgn="base"/>
            <a:r>
              <a:rPr lang="en-US" dirty="0">
                <a:hlinkClick r:id="rId2"/>
              </a:rPr>
              <a:t>https://www.ohdsi.org/2019-tutorials-omop-common-data-model-and-standardized-vocabularies/</a:t>
            </a:r>
            <a:endParaRPr lang="en-US" dirty="0"/>
          </a:p>
          <a:p>
            <a:pPr fontAlgn="base"/>
            <a:r>
              <a:rPr lang="en-US" dirty="0"/>
              <a:t>Book of OHDSI</a:t>
            </a:r>
          </a:p>
          <a:p>
            <a:pPr lvl="1" fontAlgn="base"/>
            <a:r>
              <a:rPr lang="en-US" dirty="0">
                <a:hlinkClick r:id="rId3"/>
              </a:rPr>
              <a:t>https://ohdsi.github.io/TheBookOfOhdsi/</a:t>
            </a:r>
            <a:endParaRPr lang="en-US" dirty="0"/>
          </a:p>
        </p:txBody>
      </p:sp>
    </p:spTree>
    <p:extLst>
      <p:ext uri="{BB962C8B-B14F-4D97-AF65-F5344CB8AC3E}">
        <p14:creationId xmlns:p14="http://schemas.microsoft.com/office/powerpoint/2010/main" val="1993935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0F23-09F5-41F6-B2FF-A10D4922CB21}"/>
              </a:ext>
            </a:extLst>
          </p:cNvPr>
          <p:cNvSpPr>
            <a:spLocks noGrp="1"/>
          </p:cNvSpPr>
          <p:nvPr>
            <p:ph type="title"/>
          </p:nvPr>
        </p:nvSpPr>
        <p:spPr/>
        <p:txBody>
          <a:bodyPr/>
          <a:lstStyle/>
          <a:p>
            <a:r>
              <a:rPr lang="en-US" dirty="0"/>
              <a:t>Improvement to reduce medical errors</a:t>
            </a:r>
          </a:p>
        </p:txBody>
      </p:sp>
      <p:sp>
        <p:nvSpPr>
          <p:cNvPr id="3" name="Content Placeholder 2">
            <a:extLst>
              <a:ext uri="{FF2B5EF4-FFF2-40B4-BE49-F238E27FC236}">
                <a16:creationId xmlns:a16="http://schemas.microsoft.com/office/drawing/2014/main" id="{1AEE77F7-6D7C-4345-BE5D-3919A86F6017}"/>
              </a:ext>
            </a:extLst>
          </p:cNvPr>
          <p:cNvSpPr>
            <a:spLocks noGrp="1"/>
          </p:cNvSpPr>
          <p:nvPr>
            <p:ph idx="1"/>
          </p:nvPr>
        </p:nvSpPr>
        <p:spPr>
          <a:xfrm>
            <a:off x="838200" y="1490870"/>
            <a:ext cx="10515600" cy="4686093"/>
          </a:xfrm>
        </p:spPr>
        <p:txBody>
          <a:bodyPr>
            <a:normAutofit fontScale="77500" lnSpcReduction="20000"/>
          </a:bodyPr>
          <a:lstStyle/>
          <a:p>
            <a:r>
              <a:rPr lang="en-US" dirty="0"/>
              <a:t>Access to the medical knowledge-base. Through use of the Web, it should be possible to help both providers and consumers gain better access to clinical evidence. </a:t>
            </a:r>
          </a:p>
          <a:p>
            <a:r>
              <a:rPr lang="en-US" dirty="0"/>
              <a:t>Computer-aided decision support systems. Embedding knowledge in tools and training clinicians to use those tools to augment their own skills and experience can facilitate the consistent application of the expanding science base to patient care. </a:t>
            </a:r>
          </a:p>
          <a:p>
            <a:r>
              <a:rPr lang="en-US" dirty="0"/>
              <a:t>Collection and sharing of clinical information. The automation of patient-specific clinical information is essential for many types of computer-aided decision support systems. Automation of clinical data offers the potential to improve coordination of care across clinicians and settings, which is critical to the effective management of chronic conditions. </a:t>
            </a:r>
          </a:p>
          <a:p>
            <a:r>
              <a:rPr lang="en-US" dirty="0"/>
              <a:t>Reduction in errors. Information technology can contribute to a reduction in errors by standardizing and automating certain decisions and by aiding in the identification of possible errors, such as potential adverse drug interactions, before they occur. </a:t>
            </a:r>
          </a:p>
          <a:p>
            <a:r>
              <a:rPr lang="en-US" dirty="0"/>
              <a:t>Enhanced patient and clinician communication. </a:t>
            </a:r>
          </a:p>
        </p:txBody>
      </p:sp>
      <p:sp>
        <p:nvSpPr>
          <p:cNvPr id="4" name="TextBox 3">
            <a:extLst>
              <a:ext uri="{FF2B5EF4-FFF2-40B4-BE49-F238E27FC236}">
                <a16:creationId xmlns:a16="http://schemas.microsoft.com/office/drawing/2014/main" id="{1F633A2F-F4C6-435B-A70C-A7E1BCC48E09}"/>
              </a:ext>
            </a:extLst>
          </p:cNvPr>
          <p:cNvSpPr txBox="1"/>
          <p:nvPr/>
        </p:nvSpPr>
        <p:spPr>
          <a:xfrm>
            <a:off x="5387009" y="5715298"/>
            <a:ext cx="6361043" cy="923330"/>
          </a:xfrm>
          <a:prstGeom prst="rect">
            <a:avLst/>
          </a:prstGeom>
          <a:noFill/>
        </p:spPr>
        <p:txBody>
          <a:bodyPr wrap="square" rtlCol="0">
            <a:spAutoFit/>
          </a:bodyPr>
          <a:lstStyle/>
          <a:p>
            <a:r>
              <a:rPr lang="en-US" dirty="0"/>
              <a:t>Institute of Medicine (2001). Crossing the quality chasm: A new health system for the 21</a:t>
            </a:r>
            <a:r>
              <a:rPr lang="en-US" baseline="30000" dirty="0"/>
              <a:t>st</a:t>
            </a:r>
            <a:r>
              <a:rPr lang="en-US" dirty="0"/>
              <a:t> century. Washington, DC: National Academies Press. </a:t>
            </a:r>
          </a:p>
        </p:txBody>
      </p:sp>
    </p:spTree>
    <p:extLst>
      <p:ext uri="{BB962C8B-B14F-4D97-AF65-F5344CB8AC3E}">
        <p14:creationId xmlns:p14="http://schemas.microsoft.com/office/powerpoint/2010/main" val="3937474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421842"/>
            <a:ext cx="10515600" cy="4213145"/>
          </a:xfrm>
          <a:prstGeom prst="rect">
            <a:avLst/>
          </a:prstGeom>
        </p:spPr>
      </p:pic>
    </p:spTree>
    <p:extLst>
      <p:ext uri="{BB962C8B-B14F-4D97-AF65-F5344CB8AC3E}">
        <p14:creationId xmlns:p14="http://schemas.microsoft.com/office/powerpoint/2010/main" val="2872626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D330-267C-43FE-BC79-826712BEAC97}"/>
              </a:ext>
            </a:extLst>
          </p:cNvPr>
          <p:cNvSpPr>
            <a:spLocks noGrp="1"/>
          </p:cNvSpPr>
          <p:nvPr>
            <p:ph type="title"/>
          </p:nvPr>
        </p:nvSpPr>
        <p:spPr/>
        <p:txBody>
          <a:bodyPr/>
          <a:lstStyle/>
          <a:p>
            <a:r>
              <a:rPr lang="en-US" dirty="0"/>
              <a:t>Concept and Standard</a:t>
            </a:r>
          </a:p>
        </p:txBody>
      </p:sp>
      <p:pic>
        <p:nvPicPr>
          <p:cNvPr id="8" name="Content Placeholder 7">
            <a:extLst>
              <a:ext uri="{FF2B5EF4-FFF2-40B4-BE49-F238E27FC236}">
                <a16:creationId xmlns:a16="http://schemas.microsoft.com/office/drawing/2014/main" id="{0EC99DFA-5069-4EFC-A6A8-4FCB0C6B81A7}"/>
              </a:ext>
            </a:extLst>
          </p:cNvPr>
          <p:cNvPicPr>
            <a:picLocks noGrp="1" noChangeAspect="1"/>
          </p:cNvPicPr>
          <p:nvPr>
            <p:ph idx="1"/>
          </p:nvPr>
        </p:nvPicPr>
        <p:blipFill>
          <a:blip r:embed="rId2"/>
          <a:stretch>
            <a:fillRect/>
          </a:stretch>
        </p:blipFill>
        <p:spPr>
          <a:xfrm>
            <a:off x="379342" y="1981742"/>
            <a:ext cx="7850258" cy="4351338"/>
          </a:xfrm>
          <a:prstGeom prst="rect">
            <a:avLst/>
          </a:prstGeom>
        </p:spPr>
      </p:pic>
      <p:pic>
        <p:nvPicPr>
          <p:cNvPr id="3" name="Picture 2">
            <a:extLst>
              <a:ext uri="{FF2B5EF4-FFF2-40B4-BE49-F238E27FC236}">
                <a16:creationId xmlns:a16="http://schemas.microsoft.com/office/drawing/2014/main" id="{0A6EC7B0-A14E-4DD1-8253-87E82A1D256E}"/>
              </a:ext>
            </a:extLst>
          </p:cNvPr>
          <p:cNvPicPr>
            <a:picLocks noChangeAspect="1"/>
          </p:cNvPicPr>
          <p:nvPr/>
        </p:nvPicPr>
        <p:blipFill>
          <a:blip r:embed="rId3"/>
          <a:stretch>
            <a:fillRect/>
          </a:stretch>
        </p:blipFill>
        <p:spPr>
          <a:xfrm>
            <a:off x="8352263" y="755417"/>
            <a:ext cx="3705922" cy="4251480"/>
          </a:xfrm>
          <a:prstGeom prst="rect">
            <a:avLst/>
          </a:prstGeom>
        </p:spPr>
      </p:pic>
    </p:spTree>
    <p:extLst>
      <p:ext uri="{BB962C8B-B14F-4D97-AF65-F5344CB8AC3E}">
        <p14:creationId xmlns:p14="http://schemas.microsoft.com/office/powerpoint/2010/main" val="2548112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551E914-DA3D-45CC-8240-A29AC1DE691E}"/>
              </a:ext>
            </a:extLst>
          </p:cNvPr>
          <p:cNvPicPr>
            <a:picLocks noGrp="1" noChangeAspect="1"/>
          </p:cNvPicPr>
          <p:nvPr>
            <p:ph idx="1"/>
          </p:nvPr>
        </p:nvPicPr>
        <p:blipFill>
          <a:blip r:embed="rId2"/>
          <a:stretch>
            <a:fillRect/>
          </a:stretch>
        </p:blipFill>
        <p:spPr>
          <a:xfrm>
            <a:off x="2025473" y="473902"/>
            <a:ext cx="8254514" cy="5082071"/>
          </a:xfrm>
          <a:prstGeom prst="rect">
            <a:avLst/>
          </a:prstGeom>
        </p:spPr>
      </p:pic>
    </p:spTree>
    <p:extLst>
      <p:ext uri="{BB962C8B-B14F-4D97-AF65-F5344CB8AC3E}">
        <p14:creationId xmlns:p14="http://schemas.microsoft.com/office/powerpoint/2010/main" val="2221096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78FA-BD57-443D-912B-8FFACFF2F687}"/>
              </a:ext>
            </a:extLst>
          </p:cNvPr>
          <p:cNvSpPr>
            <a:spLocks noGrp="1"/>
          </p:cNvSpPr>
          <p:nvPr>
            <p:ph type="title"/>
          </p:nvPr>
        </p:nvSpPr>
        <p:spPr>
          <a:xfrm>
            <a:off x="540027" y="18255"/>
            <a:ext cx="10515600" cy="1325563"/>
          </a:xfrm>
        </p:spPr>
        <p:txBody>
          <a:bodyPr/>
          <a:lstStyle/>
          <a:p>
            <a:r>
              <a:rPr lang="en-US" dirty="0"/>
              <a:t>Standard and Hierarchies</a:t>
            </a:r>
          </a:p>
        </p:txBody>
      </p:sp>
      <p:pic>
        <p:nvPicPr>
          <p:cNvPr id="4" name="Content Placeholder 3">
            <a:extLst>
              <a:ext uri="{FF2B5EF4-FFF2-40B4-BE49-F238E27FC236}">
                <a16:creationId xmlns:a16="http://schemas.microsoft.com/office/drawing/2014/main" id="{82D6A2AC-2466-4936-A0CD-15C4ACBE0662}"/>
              </a:ext>
            </a:extLst>
          </p:cNvPr>
          <p:cNvPicPr>
            <a:picLocks noGrp="1" noChangeAspect="1"/>
          </p:cNvPicPr>
          <p:nvPr>
            <p:ph idx="1"/>
          </p:nvPr>
        </p:nvPicPr>
        <p:blipFill>
          <a:blip r:embed="rId2"/>
          <a:stretch>
            <a:fillRect/>
          </a:stretch>
        </p:blipFill>
        <p:spPr>
          <a:xfrm>
            <a:off x="1719470" y="974035"/>
            <a:ext cx="7500641" cy="5202928"/>
          </a:xfrm>
          <a:prstGeom prst="rect">
            <a:avLst/>
          </a:prstGeom>
        </p:spPr>
      </p:pic>
      <p:pic>
        <p:nvPicPr>
          <p:cNvPr id="3" name="Picture 2">
            <a:extLst>
              <a:ext uri="{FF2B5EF4-FFF2-40B4-BE49-F238E27FC236}">
                <a16:creationId xmlns:a16="http://schemas.microsoft.com/office/drawing/2014/main" id="{7CF4991F-7E0D-4B67-9A9E-A61EE02B789F}"/>
              </a:ext>
            </a:extLst>
          </p:cNvPr>
          <p:cNvPicPr>
            <a:picLocks noChangeAspect="1"/>
          </p:cNvPicPr>
          <p:nvPr/>
        </p:nvPicPr>
        <p:blipFill>
          <a:blip r:embed="rId3"/>
          <a:stretch>
            <a:fillRect/>
          </a:stretch>
        </p:blipFill>
        <p:spPr>
          <a:xfrm>
            <a:off x="9105692" y="1114742"/>
            <a:ext cx="2733675" cy="4628515"/>
          </a:xfrm>
          <a:prstGeom prst="rect">
            <a:avLst/>
          </a:prstGeom>
        </p:spPr>
      </p:pic>
      <p:sp>
        <p:nvSpPr>
          <p:cNvPr id="5" name="TextBox 4">
            <a:extLst>
              <a:ext uri="{FF2B5EF4-FFF2-40B4-BE49-F238E27FC236}">
                <a16:creationId xmlns:a16="http://schemas.microsoft.com/office/drawing/2014/main" id="{43CB321F-F4D9-4EC7-8251-B3F3403AB10F}"/>
              </a:ext>
            </a:extLst>
          </p:cNvPr>
          <p:cNvSpPr txBox="1"/>
          <p:nvPr/>
        </p:nvSpPr>
        <p:spPr>
          <a:xfrm>
            <a:off x="9398000" y="375920"/>
            <a:ext cx="1483360" cy="369332"/>
          </a:xfrm>
          <a:prstGeom prst="rect">
            <a:avLst/>
          </a:prstGeom>
          <a:noFill/>
        </p:spPr>
        <p:txBody>
          <a:bodyPr wrap="square" rtlCol="0">
            <a:spAutoFit/>
          </a:bodyPr>
          <a:lstStyle/>
          <a:p>
            <a:r>
              <a:rPr lang="en-US" dirty="0"/>
              <a:t>MedDRA</a:t>
            </a:r>
          </a:p>
        </p:txBody>
      </p:sp>
    </p:spTree>
    <p:extLst>
      <p:ext uri="{BB962C8B-B14F-4D97-AF65-F5344CB8AC3E}">
        <p14:creationId xmlns:p14="http://schemas.microsoft.com/office/powerpoint/2010/main" val="1738397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A52B567-D5F6-4316-8824-52E60A241081}"/>
              </a:ext>
            </a:extLst>
          </p:cNvPr>
          <p:cNvPicPr>
            <a:picLocks noGrp="1" noChangeAspect="1"/>
          </p:cNvPicPr>
          <p:nvPr>
            <p:ph idx="1"/>
          </p:nvPr>
        </p:nvPicPr>
        <p:blipFill>
          <a:blip r:embed="rId2"/>
          <a:stretch>
            <a:fillRect/>
          </a:stretch>
        </p:blipFill>
        <p:spPr>
          <a:xfrm>
            <a:off x="1058521" y="308113"/>
            <a:ext cx="8005080" cy="5868850"/>
          </a:xfrm>
          <a:prstGeom prst="rect">
            <a:avLst/>
          </a:prstGeom>
        </p:spPr>
      </p:pic>
    </p:spTree>
    <p:extLst>
      <p:ext uri="{BB962C8B-B14F-4D97-AF65-F5344CB8AC3E}">
        <p14:creationId xmlns:p14="http://schemas.microsoft.com/office/powerpoint/2010/main" val="2900335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68263" y="414779"/>
            <a:ext cx="7300882" cy="5576290"/>
          </a:xfrm>
          <a:prstGeom prst="rect">
            <a:avLst/>
          </a:prstGeom>
        </p:spPr>
      </p:pic>
    </p:spTree>
    <p:extLst>
      <p:ext uri="{BB962C8B-B14F-4D97-AF65-F5344CB8AC3E}">
        <p14:creationId xmlns:p14="http://schemas.microsoft.com/office/powerpoint/2010/main" val="3940321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4953" y="811858"/>
            <a:ext cx="10512922" cy="5234283"/>
          </a:xfrm>
          <a:prstGeom prst="rect">
            <a:avLst/>
          </a:prstGeom>
        </p:spPr>
      </p:pic>
    </p:spTree>
    <p:extLst>
      <p:ext uri="{BB962C8B-B14F-4D97-AF65-F5344CB8AC3E}">
        <p14:creationId xmlns:p14="http://schemas.microsoft.com/office/powerpoint/2010/main" val="2642696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334ED-4BE4-4859-9598-C7D2CE93561D}"/>
              </a:ext>
            </a:extLst>
          </p:cNvPr>
          <p:cNvSpPr>
            <a:spLocks noGrp="1"/>
          </p:cNvSpPr>
          <p:nvPr>
            <p:ph type="title"/>
          </p:nvPr>
        </p:nvSpPr>
        <p:spPr/>
        <p:txBody>
          <a:bodyPr/>
          <a:lstStyle/>
          <a:p>
            <a:r>
              <a:rPr lang="en-US" dirty="0"/>
              <a:t>Applications and Use Cases</a:t>
            </a:r>
          </a:p>
        </p:txBody>
      </p:sp>
      <p:sp>
        <p:nvSpPr>
          <p:cNvPr id="3" name="Content Placeholder 2">
            <a:extLst>
              <a:ext uri="{FF2B5EF4-FFF2-40B4-BE49-F238E27FC236}">
                <a16:creationId xmlns:a16="http://schemas.microsoft.com/office/drawing/2014/main" id="{E123D739-E936-4B66-A4A2-6BDE2859B66E}"/>
              </a:ext>
            </a:extLst>
          </p:cNvPr>
          <p:cNvSpPr>
            <a:spLocks noGrp="1"/>
          </p:cNvSpPr>
          <p:nvPr>
            <p:ph idx="1"/>
          </p:nvPr>
        </p:nvSpPr>
        <p:spPr/>
        <p:txBody>
          <a:bodyPr/>
          <a:lstStyle/>
          <a:p>
            <a:r>
              <a:rPr lang="en-US" dirty="0"/>
              <a:t>The OHDSI collaboration focuses on generating reliable evidence from real-world healthcare data, typically in the form of claims databases or electronic health record databases. The use cases that OHDSI focuses on fall into three major categories:</a:t>
            </a:r>
          </a:p>
          <a:p>
            <a:pPr lvl="1"/>
            <a:r>
              <a:rPr lang="en-US" dirty="0"/>
              <a:t>Characterization</a:t>
            </a:r>
          </a:p>
          <a:p>
            <a:pPr lvl="1"/>
            <a:r>
              <a:rPr lang="en-US" dirty="0"/>
              <a:t>Population-level estimation</a:t>
            </a:r>
          </a:p>
          <a:p>
            <a:pPr lvl="1"/>
            <a:r>
              <a:rPr lang="en-US" dirty="0"/>
              <a:t>Patient-level prediction</a:t>
            </a:r>
          </a:p>
          <a:p>
            <a:endParaRPr lang="en-US" dirty="0"/>
          </a:p>
        </p:txBody>
      </p:sp>
    </p:spTree>
    <p:extLst>
      <p:ext uri="{BB962C8B-B14F-4D97-AF65-F5344CB8AC3E}">
        <p14:creationId xmlns:p14="http://schemas.microsoft.com/office/powerpoint/2010/main" val="3179982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A7DE-DE6D-456E-A19B-0F53F947A88F}"/>
              </a:ext>
            </a:extLst>
          </p:cNvPr>
          <p:cNvSpPr>
            <a:spLocks noGrp="1"/>
          </p:cNvSpPr>
          <p:nvPr>
            <p:ph type="title"/>
          </p:nvPr>
        </p:nvSpPr>
        <p:spPr>
          <a:xfrm>
            <a:off x="838200" y="365126"/>
            <a:ext cx="10515600" cy="767936"/>
          </a:xfrm>
        </p:spPr>
        <p:txBody>
          <a:bodyPr/>
          <a:lstStyle/>
          <a:p>
            <a:r>
              <a:rPr lang="en-US" dirty="0"/>
              <a:t>Characterization</a:t>
            </a:r>
          </a:p>
        </p:txBody>
      </p:sp>
      <p:sp>
        <p:nvSpPr>
          <p:cNvPr id="3" name="Content Placeholder 2">
            <a:extLst>
              <a:ext uri="{FF2B5EF4-FFF2-40B4-BE49-F238E27FC236}">
                <a16:creationId xmlns:a16="http://schemas.microsoft.com/office/drawing/2014/main" id="{27BB63D7-2EF4-4DF5-BC5B-A76EFE2EC3F2}"/>
              </a:ext>
            </a:extLst>
          </p:cNvPr>
          <p:cNvSpPr>
            <a:spLocks noGrp="1"/>
          </p:cNvSpPr>
          <p:nvPr>
            <p:ph idx="1"/>
          </p:nvPr>
        </p:nvSpPr>
        <p:spPr>
          <a:xfrm>
            <a:off x="510209" y="1133063"/>
            <a:ext cx="7053470" cy="1630015"/>
          </a:xfrm>
        </p:spPr>
        <p:txBody>
          <a:bodyPr>
            <a:normAutofit fontScale="70000" lnSpcReduction="20000"/>
          </a:bodyPr>
          <a:lstStyle/>
          <a:p>
            <a:r>
              <a:rPr lang="en-US" dirty="0"/>
              <a:t>The data can provide answers to questions like:</a:t>
            </a:r>
          </a:p>
          <a:p>
            <a:pPr lvl="1"/>
            <a:r>
              <a:rPr lang="en-US" dirty="0"/>
              <a:t>For patients newly diagnosed with atrial fibrillation, how many receive a prescription for warfarin?</a:t>
            </a:r>
          </a:p>
          <a:p>
            <a:pPr lvl="1"/>
            <a:r>
              <a:rPr lang="en-US" dirty="0"/>
              <a:t>What is the average age of patients who undergo hip arthroplasty?</a:t>
            </a:r>
          </a:p>
          <a:p>
            <a:pPr lvl="1"/>
            <a:r>
              <a:rPr lang="en-US" dirty="0"/>
              <a:t>What is the incidence rate of pneumonia in patients over 65 years old?</a:t>
            </a:r>
          </a:p>
          <a:p>
            <a:endParaRPr lang="en-US" dirty="0"/>
          </a:p>
        </p:txBody>
      </p:sp>
      <p:sp>
        <p:nvSpPr>
          <p:cNvPr id="4" name="TextBox 3">
            <a:extLst>
              <a:ext uri="{FF2B5EF4-FFF2-40B4-BE49-F238E27FC236}">
                <a16:creationId xmlns:a16="http://schemas.microsoft.com/office/drawing/2014/main" id="{6011746B-86A2-458D-9455-2C2E2B858AC2}"/>
              </a:ext>
            </a:extLst>
          </p:cNvPr>
          <p:cNvSpPr txBox="1"/>
          <p:nvPr/>
        </p:nvSpPr>
        <p:spPr>
          <a:xfrm>
            <a:off x="8179904" y="1262270"/>
            <a:ext cx="3776870" cy="4247317"/>
          </a:xfrm>
          <a:prstGeom prst="rect">
            <a:avLst/>
          </a:prstGeom>
          <a:noFill/>
        </p:spPr>
        <p:txBody>
          <a:bodyPr wrap="square" rtlCol="0">
            <a:spAutoFit/>
          </a:bodyPr>
          <a:lstStyle/>
          <a:p>
            <a:r>
              <a:rPr lang="en-US" dirty="0"/>
              <a:t>And the desired output is:</a:t>
            </a:r>
          </a:p>
          <a:p>
            <a:pPr marL="285750" indent="-285750">
              <a:buFont typeface="Arial" panose="020B0604020202020204" pitchFamily="34" charset="0"/>
              <a:buChar char="•"/>
            </a:pPr>
            <a:r>
              <a:rPr lang="en-US" dirty="0"/>
              <a:t>Count or percentage</a:t>
            </a:r>
          </a:p>
          <a:p>
            <a:pPr marL="285750" indent="-285750">
              <a:buFont typeface="Arial" panose="020B0604020202020204" pitchFamily="34" charset="0"/>
              <a:buChar char="•"/>
            </a:pPr>
            <a:r>
              <a:rPr lang="en-US" dirty="0"/>
              <a:t>Averages</a:t>
            </a:r>
          </a:p>
          <a:p>
            <a:pPr marL="285750" indent="-285750">
              <a:buFont typeface="Arial" panose="020B0604020202020204" pitchFamily="34" charset="0"/>
              <a:buChar char="•"/>
            </a:pPr>
            <a:r>
              <a:rPr lang="en-US" dirty="0"/>
              <a:t>Descriptive statistics</a:t>
            </a:r>
          </a:p>
          <a:p>
            <a:pPr marL="285750" indent="-285750">
              <a:buFont typeface="Arial" panose="020B0604020202020204" pitchFamily="34" charset="0"/>
              <a:buChar char="•"/>
            </a:pPr>
            <a:r>
              <a:rPr lang="en-US" dirty="0"/>
              <a:t>Incidence rate</a:t>
            </a:r>
          </a:p>
          <a:p>
            <a:pPr marL="285750" indent="-285750">
              <a:buFont typeface="Arial" panose="020B0604020202020204" pitchFamily="34" charset="0"/>
              <a:buChar char="•"/>
            </a:pPr>
            <a:r>
              <a:rPr lang="en-US" dirty="0"/>
              <a:t>Prevalence</a:t>
            </a:r>
          </a:p>
          <a:p>
            <a:pPr marL="285750" indent="-285750">
              <a:buFont typeface="Arial" panose="020B0604020202020204" pitchFamily="34" charset="0"/>
              <a:buChar char="•"/>
            </a:pPr>
            <a:r>
              <a:rPr lang="en-US" dirty="0"/>
              <a:t>Cohort</a:t>
            </a:r>
          </a:p>
          <a:p>
            <a:pPr marL="285750" indent="-285750">
              <a:buFont typeface="Arial" panose="020B0604020202020204" pitchFamily="34" charset="0"/>
              <a:buChar char="•"/>
            </a:pPr>
            <a:r>
              <a:rPr lang="en-US" dirty="0"/>
              <a:t>Rule-based phenotype</a:t>
            </a:r>
          </a:p>
          <a:p>
            <a:pPr marL="285750" indent="-285750">
              <a:buFont typeface="Arial" panose="020B0604020202020204" pitchFamily="34" charset="0"/>
              <a:buChar char="•"/>
            </a:pPr>
            <a:r>
              <a:rPr lang="en-US" dirty="0"/>
              <a:t>Drug utilization</a:t>
            </a:r>
          </a:p>
          <a:p>
            <a:pPr marL="285750" indent="-285750">
              <a:buFont typeface="Arial" panose="020B0604020202020204" pitchFamily="34" charset="0"/>
              <a:buChar char="•"/>
            </a:pPr>
            <a:r>
              <a:rPr lang="en-US" dirty="0"/>
              <a:t>Disease natural history</a:t>
            </a:r>
          </a:p>
          <a:p>
            <a:pPr marL="285750" indent="-285750">
              <a:buFont typeface="Arial" panose="020B0604020202020204" pitchFamily="34" charset="0"/>
              <a:buChar char="•"/>
            </a:pPr>
            <a:r>
              <a:rPr lang="en-US" dirty="0"/>
              <a:t>Adherence</a:t>
            </a:r>
          </a:p>
          <a:p>
            <a:pPr marL="285750" indent="-285750">
              <a:buFont typeface="Arial" panose="020B0604020202020204" pitchFamily="34" charset="0"/>
              <a:buChar char="•"/>
            </a:pPr>
            <a:r>
              <a:rPr lang="en-US" dirty="0"/>
              <a:t>Co-morbidity profile</a:t>
            </a:r>
          </a:p>
          <a:p>
            <a:pPr marL="285750" indent="-285750">
              <a:buFont typeface="Arial" panose="020B0604020202020204" pitchFamily="34" charset="0"/>
              <a:buChar char="•"/>
            </a:pPr>
            <a:r>
              <a:rPr lang="en-US" dirty="0"/>
              <a:t>Treatment pathways</a:t>
            </a:r>
          </a:p>
          <a:p>
            <a:pPr marL="285750" indent="-285750">
              <a:buFont typeface="Arial" panose="020B0604020202020204" pitchFamily="34" charset="0"/>
              <a:buChar char="•"/>
            </a:pPr>
            <a:r>
              <a:rPr lang="en-US" dirty="0"/>
              <a:t>Line of therapy</a:t>
            </a:r>
          </a:p>
          <a:p>
            <a:endParaRPr lang="en-US" dirty="0"/>
          </a:p>
        </p:txBody>
      </p:sp>
      <p:sp>
        <p:nvSpPr>
          <p:cNvPr id="5" name="TextBox 4">
            <a:extLst>
              <a:ext uri="{FF2B5EF4-FFF2-40B4-BE49-F238E27FC236}">
                <a16:creationId xmlns:a16="http://schemas.microsoft.com/office/drawing/2014/main" id="{FE749B08-54E4-4804-990B-A78E715745CD}"/>
              </a:ext>
            </a:extLst>
          </p:cNvPr>
          <p:cNvSpPr txBox="1"/>
          <p:nvPr/>
        </p:nvSpPr>
        <p:spPr>
          <a:xfrm>
            <a:off x="526773" y="2488904"/>
            <a:ext cx="7653131" cy="4247317"/>
          </a:xfrm>
          <a:prstGeom prst="rect">
            <a:avLst/>
          </a:prstGeom>
          <a:noFill/>
        </p:spPr>
        <p:txBody>
          <a:bodyPr wrap="square" rtlCol="0">
            <a:spAutoFit/>
          </a:bodyPr>
          <a:lstStyle/>
          <a:p>
            <a:r>
              <a:rPr lang="en-US" dirty="0"/>
              <a:t>Typical characterization questions are formulated as:</a:t>
            </a:r>
          </a:p>
          <a:p>
            <a:pPr marL="285750" indent="-285750">
              <a:buFont typeface="Arial" panose="020B0604020202020204" pitchFamily="34" charset="0"/>
              <a:buChar char="•"/>
            </a:pPr>
            <a:r>
              <a:rPr lang="en-US" dirty="0"/>
              <a:t>How many patients…?</a:t>
            </a:r>
          </a:p>
          <a:p>
            <a:pPr marL="285750" indent="-285750">
              <a:buFont typeface="Arial" panose="020B0604020202020204" pitchFamily="34" charset="0"/>
              <a:buChar char="•"/>
            </a:pPr>
            <a:r>
              <a:rPr lang="en-US" dirty="0"/>
              <a:t>How often does…?</a:t>
            </a:r>
          </a:p>
          <a:p>
            <a:pPr marL="285750" indent="-285750">
              <a:buFont typeface="Arial" panose="020B0604020202020204" pitchFamily="34" charset="0"/>
              <a:buChar char="•"/>
            </a:pPr>
            <a:r>
              <a:rPr lang="en-US" dirty="0"/>
              <a:t>What proportion of patients…?</a:t>
            </a:r>
          </a:p>
          <a:p>
            <a:pPr marL="285750" indent="-285750">
              <a:buFont typeface="Arial" panose="020B0604020202020204" pitchFamily="34" charset="0"/>
              <a:buChar char="•"/>
            </a:pPr>
            <a:r>
              <a:rPr lang="en-US" dirty="0"/>
              <a:t>What is the distribution of values for lab…?</a:t>
            </a:r>
          </a:p>
          <a:p>
            <a:pPr marL="285750" indent="-285750">
              <a:buFont typeface="Arial" panose="020B0604020202020204" pitchFamily="34" charset="0"/>
              <a:buChar char="•"/>
            </a:pPr>
            <a:r>
              <a:rPr lang="en-US" dirty="0"/>
              <a:t>What are the HbA1c levels for patients with…?</a:t>
            </a:r>
          </a:p>
          <a:p>
            <a:pPr marL="285750" indent="-285750">
              <a:buFont typeface="Arial" panose="020B0604020202020204" pitchFamily="34" charset="0"/>
              <a:buChar char="•"/>
            </a:pPr>
            <a:r>
              <a:rPr lang="en-US" dirty="0"/>
              <a:t>What are the lab values for patients…?</a:t>
            </a:r>
          </a:p>
          <a:p>
            <a:pPr marL="285750" indent="-285750">
              <a:buFont typeface="Arial" panose="020B0604020202020204" pitchFamily="34" charset="0"/>
              <a:buChar char="•"/>
            </a:pPr>
            <a:r>
              <a:rPr lang="en-US" dirty="0"/>
              <a:t>What is the median length of exposure for patients on….?</a:t>
            </a:r>
          </a:p>
          <a:p>
            <a:pPr marL="285750" indent="-285750">
              <a:buFont typeface="Arial" panose="020B0604020202020204" pitchFamily="34" charset="0"/>
              <a:buChar char="•"/>
            </a:pPr>
            <a:r>
              <a:rPr lang="en-US" dirty="0"/>
              <a:t>What are the trends over time in…?</a:t>
            </a:r>
          </a:p>
          <a:p>
            <a:pPr marL="285750" indent="-285750">
              <a:buFont typeface="Arial" panose="020B0604020202020204" pitchFamily="34" charset="0"/>
              <a:buChar char="•"/>
            </a:pPr>
            <a:r>
              <a:rPr lang="en-US" dirty="0"/>
              <a:t>What are other drugs that these patients are using?</a:t>
            </a:r>
          </a:p>
          <a:p>
            <a:pPr marL="285750" indent="-285750">
              <a:buFont typeface="Arial" panose="020B0604020202020204" pitchFamily="34" charset="0"/>
              <a:buChar char="•"/>
            </a:pPr>
            <a:r>
              <a:rPr lang="en-US" dirty="0"/>
              <a:t>What are concomitant therapies?</a:t>
            </a:r>
          </a:p>
          <a:p>
            <a:pPr marL="285750" indent="-285750">
              <a:buFont typeface="Arial" panose="020B0604020202020204" pitchFamily="34" charset="0"/>
              <a:buChar char="•"/>
            </a:pPr>
            <a:r>
              <a:rPr lang="en-US" dirty="0"/>
              <a:t>Do we have enough cases of…?</a:t>
            </a:r>
          </a:p>
          <a:p>
            <a:pPr marL="285750" indent="-285750">
              <a:buFont typeface="Arial" panose="020B0604020202020204" pitchFamily="34" charset="0"/>
              <a:buChar char="•"/>
            </a:pPr>
            <a:r>
              <a:rPr lang="en-US" dirty="0"/>
              <a:t>Would it be feasible to study X…?</a:t>
            </a:r>
          </a:p>
          <a:p>
            <a:pPr marL="285750" indent="-285750">
              <a:buFont typeface="Arial" panose="020B0604020202020204" pitchFamily="34" charset="0"/>
              <a:buChar char="•"/>
            </a:pPr>
            <a:r>
              <a:rPr lang="en-US" dirty="0"/>
              <a:t>What are the demographics of…?</a:t>
            </a:r>
          </a:p>
          <a:p>
            <a:pPr marL="285750" indent="-285750">
              <a:buFont typeface="Arial" panose="020B0604020202020204" pitchFamily="34" charset="0"/>
              <a:buChar char="•"/>
            </a:pPr>
            <a:r>
              <a:rPr lang="en-US" dirty="0"/>
              <a:t>What are the risk factors of…? </a:t>
            </a:r>
          </a:p>
        </p:txBody>
      </p:sp>
    </p:spTree>
    <p:extLst>
      <p:ext uri="{BB962C8B-B14F-4D97-AF65-F5344CB8AC3E}">
        <p14:creationId xmlns:p14="http://schemas.microsoft.com/office/powerpoint/2010/main" val="1818506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CCBB-303E-46AA-A2F0-7CBC06927AA1}"/>
              </a:ext>
            </a:extLst>
          </p:cNvPr>
          <p:cNvSpPr>
            <a:spLocks noGrp="1"/>
          </p:cNvSpPr>
          <p:nvPr>
            <p:ph type="title"/>
          </p:nvPr>
        </p:nvSpPr>
        <p:spPr/>
        <p:txBody>
          <a:bodyPr/>
          <a:lstStyle/>
          <a:p>
            <a:r>
              <a:rPr lang="en-US" dirty="0"/>
              <a:t>Population-level Estimation</a:t>
            </a:r>
          </a:p>
        </p:txBody>
      </p:sp>
      <p:sp>
        <p:nvSpPr>
          <p:cNvPr id="3" name="Content Placeholder 2">
            <a:extLst>
              <a:ext uri="{FF2B5EF4-FFF2-40B4-BE49-F238E27FC236}">
                <a16:creationId xmlns:a16="http://schemas.microsoft.com/office/drawing/2014/main" id="{1513D842-4D84-4B39-B785-5DF88DB7C8D8}"/>
              </a:ext>
            </a:extLst>
          </p:cNvPr>
          <p:cNvSpPr>
            <a:spLocks noGrp="1"/>
          </p:cNvSpPr>
          <p:nvPr>
            <p:ph idx="1"/>
          </p:nvPr>
        </p:nvSpPr>
        <p:spPr>
          <a:xfrm>
            <a:off x="838200" y="1825625"/>
            <a:ext cx="10515600" cy="1603375"/>
          </a:xfrm>
        </p:spPr>
        <p:txBody>
          <a:bodyPr/>
          <a:lstStyle/>
          <a:p>
            <a:r>
              <a:rPr lang="en-US" dirty="0"/>
              <a:t>The data can provide answers to questions like:</a:t>
            </a:r>
          </a:p>
          <a:p>
            <a:pPr lvl="1"/>
            <a:r>
              <a:rPr lang="en-US" dirty="0"/>
              <a:t>For patients newly diagnosed with atrial fibrillation, in the first year after therapy initiation, does warfarin cause more major bleeds than dabigatran?</a:t>
            </a:r>
          </a:p>
          <a:p>
            <a:pPr lvl="1"/>
            <a:r>
              <a:rPr lang="en-US" dirty="0"/>
              <a:t>Does the causal effect of metformin on diarrhea vary by age?</a:t>
            </a:r>
          </a:p>
          <a:p>
            <a:endParaRPr lang="en-US" dirty="0"/>
          </a:p>
        </p:txBody>
      </p:sp>
      <p:sp>
        <p:nvSpPr>
          <p:cNvPr id="4" name="TextBox 3">
            <a:extLst>
              <a:ext uri="{FF2B5EF4-FFF2-40B4-BE49-F238E27FC236}">
                <a16:creationId xmlns:a16="http://schemas.microsoft.com/office/drawing/2014/main" id="{2C146882-70A6-42CC-B847-DBE433061980}"/>
              </a:ext>
            </a:extLst>
          </p:cNvPr>
          <p:cNvSpPr txBox="1"/>
          <p:nvPr/>
        </p:nvSpPr>
        <p:spPr>
          <a:xfrm>
            <a:off x="838200" y="3687417"/>
            <a:ext cx="3475383" cy="2585323"/>
          </a:xfrm>
          <a:prstGeom prst="rect">
            <a:avLst/>
          </a:prstGeom>
          <a:noFill/>
        </p:spPr>
        <p:txBody>
          <a:bodyPr wrap="square" rtlCol="0">
            <a:spAutoFit/>
          </a:bodyPr>
          <a:lstStyle/>
          <a:p>
            <a:r>
              <a:rPr lang="en-US" dirty="0"/>
              <a:t>Typical population-level effect estimation questions are formulated as:</a:t>
            </a:r>
          </a:p>
          <a:p>
            <a:pPr marL="285750" indent="-285750">
              <a:buFont typeface="Arial" panose="020B0604020202020204" pitchFamily="34" charset="0"/>
              <a:buChar char="•"/>
            </a:pPr>
            <a:r>
              <a:rPr lang="en-US" dirty="0"/>
              <a:t>What is the effect of…?</a:t>
            </a:r>
          </a:p>
          <a:p>
            <a:pPr marL="285750" indent="-285750">
              <a:buFont typeface="Arial" panose="020B0604020202020204" pitchFamily="34" charset="0"/>
              <a:buChar char="•"/>
            </a:pPr>
            <a:r>
              <a:rPr lang="en-US" dirty="0"/>
              <a:t>What if I do intervention…?</a:t>
            </a:r>
          </a:p>
          <a:p>
            <a:pPr marL="285750" indent="-285750">
              <a:buFont typeface="Arial" panose="020B0604020202020204" pitchFamily="34" charset="0"/>
              <a:buChar char="•"/>
            </a:pPr>
            <a:r>
              <a:rPr lang="en-US" dirty="0"/>
              <a:t>Which treatment works better?</a:t>
            </a:r>
          </a:p>
          <a:p>
            <a:pPr marL="285750" indent="-285750">
              <a:buFont typeface="Arial" panose="020B0604020202020204" pitchFamily="34" charset="0"/>
              <a:buChar char="•"/>
            </a:pPr>
            <a:r>
              <a:rPr lang="en-US" dirty="0"/>
              <a:t>What is the risk of X on Y?</a:t>
            </a:r>
          </a:p>
          <a:p>
            <a:pPr marL="285750" indent="-285750">
              <a:buFont typeface="Arial" panose="020B0604020202020204" pitchFamily="34" charset="0"/>
              <a:buChar char="•"/>
            </a:pPr>
            <a:r>
              <a:rPr lang="en-US" dirty="0"/>
              <a:t>What is the time-to-event of…?</a:t>
            </a:r>
          </a:p>
          <a:p>
            <a:endParaRPr lang="en-US" dirty="0"/>
          </a:p>
        </p:txBody>
      </p:sp>
      <p:sp>
        <p:nvSpPr>
          <p:cNvPr id="5" name="TextBox 4">
            <a:extLst>
              <a:ext uri="{FF2B5EF4-FFF2-40B4-BE49-F238E27FC236}">
                <a16:creationId xmlns:a16="http://schemas.microsoft.com/office/drawing/2014/main" id="{3926F539-69B9-4F29-9455-EE1F584F106F}"/>
              </a:ext>
            </a:extLst>
          </p:cNvPr>
          <p:cNvSpPr txBox="1"/>
          <p:nvPr/>
        </p:nvSpPr>
        <p:spPr>
          <a:xfrm>
            <a:off x="6261652" y="3563937"/>
            <a:ext cx="3945835" cy="3139321"/>
          </a:xfrm>
          <a:prstGeom prst="rect">
            <a:avLst/>
          </a:prstGeom>
          <a:noFill/>
        </p:spPr>
        <p:txBody>
          <a:bodyPr wrap="square" rtlCol="0">
            <a:spAutoFit/>
          </a:bodyPr>
          <a:lstStyle/>
          <a:p>
            <a:r>
              <a:rPr lang="en-US" dirty="0"/>
              <a:t>And the desired output is:</a:t>
            </a:r>
          </a:p>
          <a:p>
            <a:pPr marL="285750" indent="-285750">
              <a:buFont typeface="Arial" panose="020B0604020202020204" pitchFamily="34" charset="0"/>
              <a:buChar char="•"/>
            </a:pPr>
            <a:r>
              <a:rPr lang="en-US" dirty="0"/>
              <a:t>Relative risk</a:t>
            </a:r>
          </a:p>
          <a:p>
            <a:pPr marL="285750" indent="-285750">
              <a:buFont typeface="Arial" panose="020B0604020202020204" pitchFamily="34" charset="0"/>
              <a:buChar char="•"/>
            </a:pPr>
            <a:r>
              <a:rPr lang="en-US" dirty="0"/>
              <a:t>Hazards ratio</a:t>
            </a:r>
          </a:p>
          <a:p>
            <a:pPr marL="285750" indent="-285750">
              <a:buFont typeface="Arial" panose="020B0604020202020204" pitchFamily="34" charset="0"/>
              <a:buChar char="•"/>
            </a:pPr>
            <a:r>
              <a:rPr lang="en-US" dirty="0"/>
              <a:t>Odds ratio</a:t>
            </a:r>
          </a:p>
          <a:p>
            <a:pPr marL="285750" indent="-285750">
              <a:buFont typeface="Arial" panose="020B0604020202020204" pitchFamily="34" charset="0"/>
              <a:buChar char="•"/>
            </a:pPr>
            <a:r>
              <a:rPr lang="en-US" dirty="0"/>
              <a:t>Average treatment effect</a:t>
            </a:r>
          </a:p>
          <a:p>
            <a:pPr marL="285750" indent="-285750">
              <a:buFont typeface="Arial" panose="020B0604020202020204" pitchFamily="34" charset="0"/>
              <a:buChar char="•"/>
            </a:pPr>
            <a:r>
              <a:rPr lang="en-US" dirty="0"/>
              <a:t>Causal effect</a:t>
            </a:r>
          </a:p>
          <a:p>
            <a:pPr marL="285750" indent="-285750">
              <a:buFont typeface="Arial" panose="020B0604020202020204" pitchFamily="34" charset="0"/>
              <a:buChar char="•"/>
            </a:pPr>
            <a:r>
              <a:rPr lang="en-US" dirty="0"/>
              <a:t>Association</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Safety surveillance</a:t>
            </a:r>
          </a:p>
          <a:p>
            <a:pPr marL="285750" indent="-285750">
              <a:buFont typeface="Arial" panose="020B0604020202020204" pitchFamily="34" charset="0"/>
              <a:buChar char="•"/>
            </a:pPr>
            <a:r>
              <a:rPr lang="en-US" dirty="0"/>
              <a:t>Comparative effectiveness</a:t>
            </a:r>
          </a:p>
          <a:p>
            <a:endParaRPr lang="en-US" dirty="0"/>
          </a:p>
        </p:txBody>
      </p:sp>
      <p:pic>
        <p:nvPicPr>
          <p:cNvPr id="6" name="Picture 5">
            <a:extLst>
              <a:ext uri="{FF2B5EF4-FFF2-40B4-BE49-F238E27FC236}">
                <a16:creationId xmlns:a16="http://schemas.microsoft.com/office/drawing/2014/main" id="{8ADD0AE1-CEE2-4B76-BAEF-B1F0A0973CA9}"/>
              </a:ext>
            </a:extLst>
          </p:cNvPr>
          <p:cNvPicPr>
            <a:picLocks noChangeAspect="1"/>
          </p:cNvPicPr>
          <p:nvPr/>
        </p:nvPicPr>
        <p:blipFill>
          <a:blip r:embed="rId2"/>
          <a:stretch>
            <a:fillRect/>
          </a:stretch>
        </p:blipFill>
        <p:spPr>
          <a:xfrm>
            <a:off x="8030736" y="118483"/>
            <a:ext cx="3902927" cy="1707142"/>
          </a:xfrm>
          <a:prstGeom prst="rect">
            <a:avLst/>
          </a:prstGeom>
        </p:spPr>
      </p:pic>
    </p:spTree>
    <p:extLst>
      <p:ext uri="{BB962C8B-B14F-4D97-AF65-F5344CB8AC3E}">
        <p14:creationId xmlns:p14="http://schemas.microsoft.com/office/powerpoint/2010/main" val="276307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2EEA2-3EEB-407D-96C0-31D19885879F}"/>
              </a:ext>
            </a:extLst>
          </p:cNvPr>
          <p:cNvSpPr>
            <a:spLocks noGrp="1"/>
          </p:cNvSpPr>
          <p:nvPr>
            <p:ph type="title"/>
          </p:nvPr>
        </p:nvSpPr>
        <p:spPr/>
        <p:txBody>
          <a:bodyPr/>
          <a:lstStyle/>
          <a:p>
            <a:r>
              <a:rPr lang="en-US" dirty="0"/>
              <a:t>OHDSI/OMOP</a:t>
            </a:r>
          </a:p>
        </p:txBody>
      </p:sp>
      <p:sp>
        <p:nvSpPr>
          <p:cNvPr id="3" name="Text Placeholder 2">
            <a:extLst>
              <a:ext uri="{FF2B5EF4-FFF2-40B4-BE49-F238E27FC236}">
                <a16:creationId xmlns:a16="http://schemas.microsoft.com/office/drawing/2014/main" id="{02BE88D0-D3B8-44E8-8C2E-2EBF8B4064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817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B349-E711-487B-84D9-7F3F7AE43920}"/>
              </a:ext>
            </a:extLst>
          </p:cNvPr>
          <p:cNvSpPr>
            <a:spLocks noGrp="1"/>
          </p:cNvSpPr>
          <p:nvPr>
            <p:ph type="title"/>
          </p:nvPr>
        </p:nvSpPr>
        <p:spPr/>
        <p:txBody>
          <a:bodyPr/>
          <a:lstStyle/>
          <a:p>
            <a:r>
              <a:rPr lang="en-US" dirty="0"/>
              <a:t>Patient-Level Prediction</a:t>
            </a:r>
          </a:p>
        </p:txBody>
      </p:sp>
      <p:sp>
        <p:nvSpPr>
          <p:cNvPr id="3" name="Content Placeholder 2">
            <a:extLst>
              <a:ext uri="{FF2B5EF4-FFF2-40B4-BE49-F238E27FC236}">
                <a16:creationId xmlns:a16="http://schemas.microsoft.com/office/drawing/2014/main" id="{05EF1670-B98B-4B4F-A8B9-059BAF45175B}"/>
              </a:ext>
            </a:extLst>
          </p:cNvPr>
          <p:cNvSpPr>
            <a:spLocks noGrp="1"/>
          </p:cNvSpPr>
          <p:nvPr>
            <p:ph idx="1"/>
          </p:nvPr>
        </p:nvSpPr>
        <p:spPr>
          <a:xfrm>
            <a:off x="838200" y="1825625"/>
            <a:ext cx="9438861" cy="2358749"/>
          </a:xfrm>
        </p:spPr>
        <p:txBody>
          <a:bodyPr>
            <a:normAutofit fontScale="85000" lnSpcReduction="20000"/>
          </a:bodyPr>
          <a:lstStyle/>
          <a:p>
            <a:r>
              <a:rPr lang="en-US" dirty="0"/>
              <a:t>The data can provide answers to questions like:</a:t>
            </a:r>
          </a:p>
          <a:p>
            <a:r>
              <a:rPr lang="en-US" dirty="0"/>
              <a:t>For a specific patient newly diagnosed with major depressive disorder, what is the probability the patient will attempt suicide in the first year following diagnosis?</a:t>
            </a:r>
          </a:p>
          <a:p>
            <a:r>
              <a:rPr lang="en-US" dirty="0"/>
              <a:t>For a specific patient newly diagnosed with atrial fibrillation, in the first year after therapy initiation with warfarin, what is the probability the patient suffers an ischemic stroke?</a:t>
            </a:r>
          </a:p>
          <a:p>
            <a:endParaRPr lang="en-US" dirty="0"/>
          </a:p>
        </p:txBody>
      </p:sp>
      <p:sp>
        <p:nvSpPr>
          <p:cNvPr id="4" name="TextBox 3">
            <a:extLst>
              <a:ext uri="{FF2B5EF4-FFF2-40B4-BE49-F238E27FC236}">
                <a16:creationId xmlns:a16="http://schemas.microsoft.com/office/drawing/2014/main" id="{2F751A0C-05C0-4415-A4C9-98B691F8F4E8}"/>
              </a:ext>
            </a:extLst>
          </p:cNvPr>
          <p:cNvSpPr txBox="1"/>
          <p:nvPr/>
        </p:nvSpPr>
        <p:spPr>
          <a:xfrm>
            <a:off x="1123122" y="4363278"/>
            <a:ext cx="4154556" cy="1754326"/>
          </a:xfrm>
          <a:prstGeom prst="rect">
            <a:avLst/>
          </a:prstGeom>
          <a:noFill/>
        </p:spPr>
        <p:txBody>
          <a:bodyPr wrap="square" rtlCol="0">
            <a:spAutoFit/>
          </a:bodyPr>
          <a:lstStyle/>
          <a:p>
            <a:r>
              <a:rPr lang="en-US" dirty="0"/>
              <a:t>Typical patient-level prediction questions are formulated as:</a:t>
            </a:r>
          </a:p>
          <a:p>
            <a:pPr marL="285750" indent="-285750">
              <a:buFont typeface="Arial" panose="020B0604020202020204" pitchFamily="34" charset="0"/>
              <a:buChar char="•"/>
            </a:pPr>
            <a:r>
              <a:rPr lang="en-US" dirty="0"/>
              <a:t>What is the chance that this patient will…?</a:t>
            </a:r>
          </a:p>
          <a:p>
            <a:pPr marL="285750" indent="-285750">
              <a:buFont typeface="Arial" panose="020B0604020202020204" pitchFamily="34" charset="0"/>
              <a:buChar char="•"/>
            </a:pPr>
            <a:r>
              <a:rPr lang="en-US" dirty="0"/>
              <a:t>Who are candidates for…?</a:t>
            </a:r>
          </a:p>
          <a:p>
            <a:endParaRPr lang="en-US" dirty="0"/>
          </a:p>
        </p:txBody>
      </p:sp>
      <p:sp>
        <p:nvSpPr>
          <p:cNvPr id="5" name="TextBox 4">
            <a:extLst>
              <a:ext uri="{FF2B5EF4-FFF2-40B4-BE49-F238E27FC236}">
                <a16:creationId xmlns:a16="http://schemas.microsoft.com/office/drawing/2014/main" id="{91AFC6E5-C11D-4981-BB85-548A9F8AAC53}"/>
              </a:ext>
            </a:extLst>
          </p:cNvPr>
          <p:cNvSpPr txBox="1"/>
          <p:nvPr/>
        </p:nvSpPr>
        <p:spPr>
          <a:xfrm>
            <a:off x="6917635" y="4383157"/>
            <a:ext cx="3836504" cy="1754326"/>
          </a:xfrm>
          <a:prstGeom prst="rect">
            <a:avLst/>
          </a:prstGeom>
          <a:noFill/>
        </p:spPr>
        <p:txBody>
          <a:bodyPr wrap="square" rtlCol="0">
            <a:spAutoFit/>
          </a:bodyPr>
          <a:lstStyle/>
          <a:p>
            <a:r>
              <a:rPr lang="en-US" dirty="0"/>
              <a:t>And the desired output is:</a:t>
            </a:r>
          </a:p>
          <a:p>
            <a:pPr marL="285750" indent="-285750">
              <a:buFont typeface="Arial" panose="020B0604020202020204" pitchFamily="34" charset="0"/>
              <a:buChar char="•"/>
            </a:pPr>
            <a:r>
              <a:rPr lang="en-US" dirty="0"/>
              <a:t>Probability for an individual</a:t>
            </a:r>
          </a:p>
          <a:p>
            <a:pPr marL="285750" indent="-285750">
              <a:buFont typeface="Arial" panose="020B0604020202020204" pitchFamily="34" charset="0"/>
              <a:buChar char="•"/>
            </a:pPr>
            <a:r>
              <a:rPr lang="en-US" dirty="0"/>
              <a:t>Prediction model</a:t>
            </a:r>
          </a:p>
          <a:p>
            <a:pPr marL="285750" indent="-285750">
              <a:buFont typeface="Arial" panose="020B0604020202020204" pitchFamily="34" charset="0"/>
              <a:buChar char="•"/>
            </a:pPr>
            <a:r>
              <a:rPr lang="en-US" dirty="0"/>
              <a:t>High/low risk groups</a:t>
            </a:r>
          </a:p>
          <a:p>
            <a:pPr marL="285750" indent="-285750">
              <a:buFont typeface="Arial" panose="020B0604020202020204" pitchFamily="34" charset="0"/>
              <a:buChar char="•"/>
            </a:pPr>
            <a:r>
              <a:rPr lang="en-US" dirty="0"/>
              <a:t>Probabilistic phenotype</a:t>
            </a:r>
          </a:p>
          <a:p>
            <a:endParaRPr lang="en-US" dirty="0"/>
          </a:p>
        </p:txBody>
      </p:sp>
    </p:spTree>
    <p:extLst>
      <p:ext uri="{BB962C8B-B14F-4D97-AF65-F5344CB8AC3E}">
        <p14:creationId xmlns:p14="http://schemas.microsoft.com/office/powerpoint/2010/main" val="1303084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6364-6C53-4BE7-8453-27EF626C1F88}"/>
              </a:ext>
            </a:extLst>
          </p:cNvPr>
          <p:cNvSpPr>
            <a:spLocks noGrp="1"/>
          </p:cNvSpPr>
          <p:nvPr>
            <p:ph type="title"/>
          </p:nvPr>
        </p:nvSpPr>
        <p:spPr/>
        <p:txBody>
          <a:bodyPr/>
          <a:lstStyle/>
          <a:p>
            <a:r>
              <a:rPr lang="en-US" dirty="0"/>
              <a:t>OHDSI Analytics Tools </a:t>
            </a:r>
          </a:p>
        </p:txBody>
      </p:sp>
      <p:pic>
        <p:nvPicPr>
          <p:cNvPr id="4" name="Content Placeholder 3">
            <a:extLst>
              <a:ext uri="{FF2B5EF4-FFF2-40B4-BE49-F238E27FC236}">
                <a16:creationId xmlns:a16="http://schemas.microsoft.com/office/drawing/2014/main" id="{E887F4FD-2D96-49A1-AF84-88355E8D043A}"/>
              </a:ext>
            </a:extLst>
          </p:cNvPr>
          <p:cNvPicPr>
            <a:picLocks noGrp="1" noChangeAspect="1"/>
          </p:cNvPicPr>
          <p:nvPr>
            <p:ph idx="1"/>
          </p:nvPr>
        </p:nvPicPr>
        <p:blipFill>
          <a:blip r:embed="rId2"/>
          <a:stretch>
            <a:fillRect/>
          </a:stretch>
        </p:blipFill>
        <p:spPr>
          <a:xfrm>
            <a:off x="2105025" y="2196306"/>
            <a:ext cx="7981950" cy="3609975"/>
          </a:xfrm>
          <a:prstGeom prst="rect">
            <a:avLst/>
          </a:prstGeom>
        </p:spPr>
      </p:pic>
    </p:spTree>
    <p:extLst>
      <p:ext uri="{BB962C8B-B14F-4D97-AF65-F5344CB8AC3E}">
        <p14:creationId xmlns:p14="http://schemas.microsoft.com/office/powerpoint/2010/main" val="546878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ATLAS</a:t>
            </a:r>
          </a:p>
        </p:txBody>
      </p:sp>
      <p:sp>
        <p:nvSpPr>
          <p:cNvPr id="3" name="Content Placeholder 2"/>
          <p:cNvSpPr>
            <a:spLocks noGrp="1"/>
          </p:cNvSpPr>
          <p:nvPr>
            <p:ph idx="1"/>
          </p:nvPr>
        </p:nvSpPr>
        <p:spPr/>
        <p:txBody>
          <a:bodyPr/>
          <a:lstStyle/>
          <a:p>
            <a:r>
              <a:rPr lang="en-US" dirty="0"/>
              <a:t>ATLAS is an open source application developed as a part of </a:t>
            </a:r>
            <a:r>
              <a:rPr lang="en-US" dirty="0">
                <a:hlinkClick r:id="rId2"/>
              </a:rPr>
              <a:t>OHDSI</a:t>
            </a:r>
            <a:r>
              <a:rPr lang="en-US" dirty="0"/>
              <a:t> intended to provide a unified interface to patient level data and analytics.</a:t>
            </a:r>
          </a:p>
          <a:p>
            <a:endParaRPr lang="en-US" dirty="0"/>
          </a:p>
          <a:p>
            <a:r>
              <a:rPr lang="en-US" dirty="0">
                <a:hlinkClick r:id="rId3"/>
              </a:rPr>
              <a:t>https://www.youtube.com/watch?v=dr9FhEkf04o&amp;feature=youtu.be</a:t>
            </a:r>
            <a:endParaRPr lang="en-US" dirty="0"/>
          </a:p>
          <a:p>
            <a:r>
              <a:rPr lang="en-US" dirty="0"/>
              <a:t>Or more ATLAS tutorial videos: https://www.youtube.com/user/OHDSIJoinTheJourney</a:t>
            </a:r>
          </a:p>
        </p:txBody>
      </p:sp>
    </p:spTree>
    <p:extLst>
      <p:ext uri="{BB962C8B-B14F-4D97-AF65-F5344CB8AC3E}">
        <p14:creationId xmlns:p14="http://schemas.microsoft.com/office/powerpoint/2010/main" val="2201982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ATLAS</a:t>
            </a:r>
          </a:p>
        </p:txBody>
      </p:sp>
      <p:pic>
        <p:nvPicPr>
          <p:cNvPr id="4" name="Content Placeholder 3"/>
          <p:cNvPicPr>
            <a:picLocks noGrp="1" noChangeAspect="1"/>
          </p:cNvPicPr>
          <p:nvPr>
            <p:ph idx="1"/>
          </p:nvPr>
        </p:nvPicPr>
        <p:blipFill>
          <a:blip r:embed="rId2"/>
          <a:stretch>
            <a:fillRect/>
          </a:stretch>
        </p:blipFill>
        <p:spPr>
          <a:xfrm>
            <a:off x="787958" y="1389882"/>
            <a:ext cx="10515600" cy="4037117"/>
          </a:xfrm>
          <a:prstGeom prst="rect">
            <a:avLst/>
          </a:prstGeom>
        </p:spPr>
      </p:pic>
      <p:sp>
        <p:nvSpPr>
          <p:cNvPr id="5" name="TextBox 4"/>
          <p:cNvSpPr txBox="1"/>
          <p:nvPr/>
        </p:nvSpPr>
        <p:spPr>
          <a:xfrm>
            <a:off x="1818752" y="5752681"/>
            <a:ext cx="6883121" cy="646331"/>
          </a:xfrm>
          <a:prstGeom prst="rect">
            <a:avLst/>
          </a:prstGeom>
          <a:noFill/>
        </p:spPr>
        <p:txBody>
          <a:bodyPr wrap="square" rtlCol="0">
            <a:spAutoFit/>
          </a:bodyPr>
          <a:lstStyle/>
          <a:p>
            <a:r>
              <a:rPr lang="en-US" dirty="0"/>
              <a:t>More videos about ATLAS demo are here: https://github.com/OHDSI/Atlas/wiki/Cohort-Pathways</a:t>
            </a:r>
          </a:p>
        </p:txBody>
      </p:sp>
      <p:sp>
        <p:nvSpPr>
          <p:cNvPr id="3" name="TextBox 2">
            <a:extLst>
              <a:ext uri="{FF2B5EF4-FFF2-40B4-BE49-F238E27FC236}">
                <a16:creationId xmlns:a16="http://schemas.microsoft.com/office/drawing/2014/main" id="{85442C5A-0906-4A3C-B558-F6C02095D071}"/>
              </a:ext>
            </a:extLst>
          </p:cNvPr>
          <p:cNvSpPr txBox="1"/>
          <p:nvPr/>
        </p:nvSpPr>
        <p:spPr>
          <a:xfrm>
            <a:off x="5626463" y="257545"/>
            <a:ext cx="4822371" cy="923330"/>
          </a:xfrm>
          <a:prstGeom prst="rect">
            <a:avLst/>
          </a:prstGeom>
          <a:noFill/>
        </p:spPr>
        <p:txBody>
          <a:bodyPr wrap="square" rtlCol="0">
            <a:spAutoFit/>
          </a:bodyPr>
          <a:lstStyle/>
          <a:p>
            <a:r>
              <a:rPr lang="en-US" dirty="0">
                <a:hlinkClick r:id="rId3"/>
              </a:rPr>
              <a:t>https://www.ohdsi.org/software-tools/</a:t>
            </a:r>
            <a:endParaRPr lang="en-US" dirty="0"/>
          </a:p>
          <a:p>
            <a:r>
              <a:rPr lang="en-US" dirty="0">
                <a:hlinkClick r:id="rId4"/>
              </a:rPr>
              <a:t>https://atlas-demo.ohdsi.org/</a:t>
            </a:r>
            <a:endParaRPr lang="en-US" dirty="0"/>
          </a:p>
          <a:p>
            <a:endParaRPr lang="en-US" dirty="0"/>
          </a:p>
        </p:txBody>
      </p:sp>
    </p:spTree>
    <p:extLst>
      <p:ext uri="{BB962C8B-B14F-4D97-AF65-F5344CB8AC3E}">
        <p14:creationId xmlns:p14="http://schemas.microsoft.com/office/powerpoint/2010/main" val="935685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311F-EE65-433B-93A4-B2716E5483DA}"/>
              </a:ext>
            </a:extLst>
          </p:cNvPr>
          <p:cNvSpPr>
            <a:spLocks noGrp="1"/>
          </p:cNvSpPr>
          <p:nvPr>
            <p:ph type="title"/>
          </p:nvPr>
        </p:nvSpPr>
        <p:spPr/>
        <p:txBody>
          <a:bodyPr/>
          <a:lstStyle/>
          <a:p>
            <a:r>
              <a:rPr lang="en-US" dirty="0"/>
              <a:t>Cohort Definition</a:t>
            </a:r>
          </a:p>
        </p:txBody>
      </p:sp>
      <p:sp>
        <p:nvSpPr>
          <p:cNvPr id="3" name="Content Placeholder 2">
            <a:extLst>
              <a:ext uri="{FF2B5EF4-FFF2-40B4-BE49-F238E27FC236}">
                <a16:creationId xmlns:a16="http://schemas.microsoft.com/office/drawing/2014/main" id="{B4BB4226-EA34-432E-9727-5A1AA2DFF9B8}"/>
              </a:ext>
            </a:extLst>
          </p:cNvPr>
          <p:cNvSpPr>
            <a:spLocks noGrp="1"/>
          </p:cNvSpPr>
          <p:nvPr>
            <p:ph idx="1"/>
          </p:nvPr>
        </p:nvSpPr>
        <p:spPr>
          <a:xfrm>
            <a:off x="838200" y="1825625"/>
            <a:ext cx="7326086" cy="4351338"/>
          </a:xfrm>
        </p:spPr>
        <p:txBody>
          <a:bodyPr/>
          <a:lstStyle/>
          <a:p>
            <a:r>
              <a:rPr lang="en-US" dirty="0"/>
              <a:t>In OHDSI research, we define a cohort as a set of persons who satisfy one or more inclusion criteria for a duration of time. </a:t>
            </a:r>
          </a:p>
          <a:p>
            <a:r>
              <a:rPr lang="en-US" dirty="0"/>
              <a:t>The term cohort is often interchanged with the term </a:t>
            </a:r>
            <a:r>
              <a:rPr lang="en-US" i="1" dirty="0"/>
              <a:t>phenotype</a:t>
            </a:r>
          </a:p>
          <a:p>
            <a:r>
              <a:rPr lang="en-US" dirty="0"/>
              <a:t>For instance, in a study aiming to predict the risk of angioedema in a group of people initiation ACE inhibitors, we define two cohorts: the outcome cohort (angioedema), and the target cohort (people initiating ACE inhibitors).</a:t>
            </a:r>
          </a:p>
        </p:txBody>
      </p:sp>
      <p:pic>
        <p:nvPicPr>
          <p:cNvPr id="4" name="Picture 3">
            <a:extLst>
              <a:ext uri="{FF2B5EF4-FFF2-40B4-BE49-F238E27FC236}">
                <a16:creationId xmlns:a16="http://schemas.microsoft.com/office/drawing/2014/main" id="{86930543-8D4A-4356-A3B3-731CBB9D0538}"/>
              </a:ext>
            </a:extLst>
          </p:cNvPr>
          <p:cNvPicPr>
            <a:picLocks noChangeAspect="1"/>
          </p:cNvPicPr>
          <p:nvPr/>
        </p:nvPicPr>
        <p:blipFill>
          <a:blip r:embed="rId2"/>
          <a:stretch>
            <a:fillRect/>
          </a:stretch>
        </p:blipFill>
        <p:spPr>
          <a:xfrm>
            <a:off x="8295595" y="824593"/>
            <a:ext cx="3744005" cy="5352370"/>
          </a:xfrm>
          <a:prstGeom prst="rect">
            <a:avLst/>
          </a:prstGeom>
        </p:spPr>
      </p:pic>
    </p:spTree>
    <p:extLst>
      <p:ext uri="{BB962C8B-B14F-4D97-AF65-F5344CB8AC3E}">
        <p14:creationId xmlns:p14="http://schemas.microsoft.com/office/powerpoint/2010/main" val="3885602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0027-3288-4009-A66E-FC6ED2CEAD8B}"/>
              </a:ext>
            </a:extLst>
          </p:cNvPr>
          <p:cNvSpPr>
            <a:spLocks noGrp="1"/>
          </p:cNvSpPr>
          <p:nvPr>
            <p:ph type="title"/>
          </p:nvPr>
        </p:nvSpPr>
        <p:spPr>
          <a:xfrm>
            <a:off x="838200" y="1"/>
            <a:ext cx="10515600" cy="762000"/>
          </a:xfrm>
        </p:spPr>
        <p:txBody>
          <a:bodyPr/>
          <a:lstStyle/>
          <a:p>
            <a:r>
              <a:rPr lang="en-US" dirty="0"/>
              <a:t>Cohort Definition</a:t>
            </a:r>
          </a:p>
        </p:txBody>
      </p:sp>
      <p:sp>
        <p:nvSpPr>
          <p:cNvPr id="3" name="Content Placeholder 2">
            <a:extLst>
              <a:ext uri="{FF2B5EF4-FFF2-40B4-BE49-F238E27FC236}">
                <a16:creationId xmlns:a16="http://schemas.microsoft.com/office/drawing/2014/main" id="{235720D4-B339-4A80-8F45-C93CA1361E2F}"/>
              </a:ext>
            </a:extLst>
          </p:cNvPr>
          <p:cNvSpPr>
            <a:spLocks noGrp="1"/>
          </p:cNvSpPr>
          <p:nvPr>
            <p:ph idx="1"/>
          </p:nvPr>
        </p:nvSpPr>
        <p:spPr>
          <a:xfrm>
            <a:off x="729344" y="747939"/>
            <a:ext cx="10515600" cy="2027918"/>
          </a:xfrm>
        </p:spPr>
        <p:txBody>
          <a:bodyPr>
            <a:normAutofit lnSpcReduction="10000"/>
          </a:bodyPr>
          <a:lstStyle/>
          <a:p>
            <a:r>
              <a:rPr lang="en-US" dirty="0"/>
              <a:t>When creating a cohort definition, you need to ask yourself the following questions:</a:t>
            </a:r>
          </a:p>
          <a:p>
            <a:pPr lvl="1"/>
            <a:r>
              <a:rPr lang="en-US" i="1" dirty="0"/>
              <a:t>What initial event defines the time of cohort entry?</a:t>
            </a:r>
            <a:endParaRPr lang="en-US" dirty="0"/>
          </a:p>
          <a:p>
            <a:pPr lvl="1"/>
            <a:r>
              <a:rPr lang="en-US" i="1" dirty="0"/>
              <a:t>What inclusion criteria are applied to the initial events?</a:t>
            </a:r>
            <a:endParaRPr lang="en-US" dirty="0"/>
          </a:p>
          <a:p>
            <a:pPr lvl="1"/>
            <a:r>
              <a:rPr lang="en-US" i="1" dirty="0"/>
              <a:t>What defines the time of cohort exit?</a:t>
            </a:r>
            <a:endParaRPr lang="en-US" dirty="0"/>
          </a:p>
          <a:p>
            <a:endParaRPr lang="en-US" dirty="0"/>
          </a:p>
        </p:txBody>
      </p:sp>
      <p:sp>
        <p:nvSpPr>
          <p:cNvPr id="4" name="TextBox 3">
            <a:extLst>
              <a:ext uri="{FF2B5EF4-FFF2-40B4-BE49-F238E27FC236}">
                <a16:creationId xmlns:a16="http://schemas.microsoft.com/office/drawing/2014/main" id="{D363EB97-312D-4FC9-83C6-2E8E69823D79}"/>
              </a:ext>
            </a:extLst>
          </p:cNvPr>
          <p:cNvSpPr txBox="1"/>
          <p:nvPr/>
        </p:nvSpPr>
        <p:spPr>
          <a:xfrm>
            <a:off x="195943" y="2623457"/>
            <a:ext cx="5127172" cy="4247317"/>
          </a:xfrm>
          <a:prstGeom prst="rect">
            <a:avLst/>
          </a:prstGeom>
          <a:noFill/>
        </p:spPr>
        <p:txBody>
          <a:bodyPr wrap="square" rtlCol="0">
            <a:spAutoFit/>
          </a:bodyPr>
          <a:lstStyle/>
          <a:p>
            <a:r>
              <a:rPr lang="en-US" b="1" dirty="0"/>
              <a:t>Cohort entry event</a:t>
            </a:r>
            <a:r>
              <a:rPr lang="en-US" dirty="0"/>
              <a:t>: The cohort entry event (initial event) defines the time when people enter the cohort, called the </a:t>
            </a:r>
            <a:r>
              <a:rPr lang="en-US" b="1" dirty="0"/>
              <a:t>cohort index date</a:t>
            </a:r>
            <a:r>
              <a:rPr lang="en-US" dirty="0"/>
              <a:t>. A cohort entry event can be any event recorded in the CDM such as drug exposures, conditions, procedures, measurements and visits. Initial events are defined by the CDM domain where the data are stored (e.g. PROCEDURE_OCCURRENCE, DRUG_EXPOSURE, </a:t>
            </a:r>
            <a:r>
              <a:rPr lang="en-US" dirty="0" err="1"/>
              <a:t>etc</a:t>
            </a:r>
            <a:r>
              <a:rPr lang="en-US" dirty="0"/>
              <a:t>), the concept sets built to identify the clinical activity (e.g. SNOMED codes for conditions, </a:t>
            </a:r>
            <a:r>
              <a:rPr lang="en-US" dirty="0" err="1"/>
              <a:t>RxNorm</a:t>
            </a:r>
            <a:r>
              <a:rPr lang="en-US" dirty="0"/>
              <a:t> codes for drugs) as well as any other specific attributes (e.g. age at occurrence, first diagnosis/procedure/</a:t>
            </a:r>
            <a:r>
              <a:rPr lang="en-US" dirty="0" err="1"/>
              <a:t>etc</a:t>
            </a:r>
            <a:r>
              <a:rPr lang="en-US" dirty="0"/>
              <a:t>, specifying start and end date, specifying visit type or criteria, days supply, </a:t>
            </a:r>
            <a:r>
              <a:rPr lang="en-US" dirty="0" err="1"/>
              <a:t>etc</a:t>
            </a:r>
            <a:r>
              <a:rPr lang="en-US" dirty="0"/>
              <a:t>). </a:t>
            </a:r>
          </a:p>
        </p:txBody>
      </p:sp>
      <p:sp>
        <p:nvSpPr>
          <p:cNvPr id="5" name="TextBox 4">
            <a:extLst>
              <a:ext uri="{FF2B5EF4-FFF2-40B4-BE49-F238E27FC236}">
                <a16:creationId xmlns:a16="http://schemas.microsoft.com/office/drawing/2014/main" id="{449397FE-0753-4E10-B135-D8531695FD76}"/>
              </a:ext>
            </a:extLst>
          </p:cNvPr>
          <p:cNvSpPr txBox="1"/>
          <p:nvPr/>
        </p:nvSpPr>
        <p:spPr>
          <a:xfrm>
            <a:off x="5475514" y="2623457"/>
            <a:ext cx="2928257" cy="3970318"/>
          </a:xfrm>
          <a:prstGeom prst="rect">
            <a:avLst/>
          </a:prstGeom>
          <a:noFill/>
        </p:spPr>
        <p:txBody>
          <a:bodyPr wrap="square" rtlCol="0">
            <a:spAutoFit/>
          </a:bodyPr>
          <a:lstStyle/>
          <a:p>
            <a:r>
              <a:rPr lang="en-US" b="1" dirty="0"/>
              <a:t>Inclusion criteria</a:t>
            </a:r>
            <a:r>
              <a:rPr lang="en-US" dirty="0"/>
              <a:t>: Inclusion criteria are applied to the initial event cohort to further restrict the set of people. Each inclusion criterion is defined by the CDM domain(s) where the data are stored, concept set(s) representing the clinical activity, domain-specific attributes (e.g. days supply, visit type, </a:t>
            </a:r>
            <a:r>
              <a:rPr lang="en-US" dirty="0" err="1"/>
              <a:t>etc</a:t>
            </a:r>
            <a:r>
              <a:rPr lang="en-US" dirty="0"/>
              <a:t>), and the temporal logic relative to the cohort index date</a:t>
            </a:r>
          </a:p>
        </p:txBody>
      </p:sp>
      <p:sp>
        <p:nvSpPr>
          <p:cNvPr id="6" name="TextBox 5">
            <a:extLst>
              <a:ext uri="{FF2B5EF4-FFF2-40B4-BE49-F238E27FC236}">
                <a16:creationId xmlns:a16="http://schemas.microsoft.com/office/drawing/2014/main" id="{F6733DF8-5C4B-4FF6-B48F-A84E998E1B78}"/>
              </a:ext>
            </a:extLst>
          </p:cNvPr>
          <p:cNvSpPr txBox="1"/>
          <p:nvPr/>
        </p:nvSpPr>
        <p:spPr>
          <a:xfrm>
            <a:off x="8784769" y="2481943"/>
            <a:ext cx="2993575" cy="4247317"/>
          </a:xfrm>
          <a:prstGeom prst="rect">
            <a:avLst/>
          </a:prstGeom>
          <a:noFill/>
        </p:spPr>
        <p:txBody>
          <a:bodyPr wrap="square" rtlCol="0">
            <a:spAutoFit/>
          </a:bodyPr>
          <a:lstStyle/>
          <a:p>
            <a:r>
              <a:rPr lang="en-US" b="1" dirty="0"/>
              <a:t>Cohort exit criteria</a:t>
            </a:r>
            <a:r>
              <a:rPr lang="en-US" dirty="0"/>
              <a:t>: The cohort exit event signifies when a person no longer qualifies for cohort membership. Cohort exit can be defined in multiple ways such as the end of the observation period, a fixed time interval relative to the initial entry event, the last event in a sequence of related observations (e.g. persistent drug exposure) or through other censoring of observation period.</a:t>
            </a:r>
          </a:p>
        </p:txBody>
      </p:sp>
    </p:spTree>
    <p:extLst>
      <p:ext uri="{BB962C8B-B14F-4D97-AF65-F5344CB8AC3E}">
        <p14:creationId xmlns:p14="http://schemas.microsoft.com/office/powerpoint/2010/main" val="3736679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E62C-7EAF-40F5-AE47-188A99DB9FE5}"/>
              </a:ext>
            </a:extLst>
          </p:cNvPr>
          <p:cNvSpPr>
            <a:spLocks noGrp="1"/>
          </p:cNvSpPr>
          <p:nvPr>
            <p:ph type="title"/>
          </p:nvPr>
        </p:nvSpPr>
        <p:spPr/>
        <p:txBody>
          <a:bodyPr/>
          <a:lstStyle/>
          <a:p>
            <a:r>
              <a:rPr lang="en-US" b="1" dirty="0"/>
              <a:t>Cohort Definition for Hypertension</a:t>
            </a:r>
            <a:br>
              <a:rPr lang="en-US" b="1" dirty="0"/>
            </a:br>
            <a:endParaRPr lang="en-US" dirty="0"/>
          </a:p>
        </p:txBody>
      </p:sp>
      <p:pic>
        <p:nvPicPr>
          <p:cNvPr id="4" name="Content Placeholder 3">
            <a:extLst>
              <a:ext uri="{FF2B5EF4-FFF2-40B4-BE49-F238E27FC236}">
                <a16:creationId xmlns:a16="http://schemas.microsoft.com/office/drawing/2014/main" id="{F710234D-BF20-4CCA-BC32-2667D43317CB}"/>
              </a:ext>
            </a:extLst>
          </p:cNvPr>
          <p:cNvPicPr>
            <a:picLocks noGrp="1" noChangeAspect="1"/>
          </p:cNvPicPr>
          <p:nvPr>
            <p:ph idx="1"/>
          </p:nvPr>
        </p:nvPicPr>
        <p:blipFill>
          <a:blip r:embed="rId2"/>
          <a:stretch>
            <a:fillRect/>
          </a:stretch>
        </p:blipFill>
        <p:spPr>
          <a:xfrm>
            <a:off x="1121229" y="1078462"/>
            <a:ext cx="9720942" cy="5333224"/>
          </a:xfrm>
          <a:prstGeom prst="rect">
            <a:avLst/>
          </a:prstGeom>
        </p:spPr>
      </p:pic>
      <p:sp>
        <p:nvSpPr>
          <p:cNvPr id="5" name="TextBox 4">
            <a:extLst>
              <a:ext uri="{FF2B5EF4-FFF2-40B4-BE49-F238E27FC236}">
                <a16:creationId xmlns:a16="http://schemas.microsoft.com/office/drawing/2014/main" id="{43F38772-7BAA-4D60-BE26-57BCD6CC6C32}"/>
              </a:ext>
            </a:extLst>
          </p:cNvPr>
          <p:cNvSpPr txBox="1"/>
          <p:nvPr/>
        </p:nvSpPr>
        <p:spPr>
          <a:xfrm>
            <a:off x="8458199" y="4778829"/>
            <a:ext cx="3298371" cy="1200329"/>
          </a:xfrm>
          <a:prstGeom prst="rect">
            <a:avLst/>
          </a:prstGeom>
          <a:noFill/>
        </p:spPr>
        <p:txBody>
          <a:bodyPr wrap="square" rtlCol="0">
            <a:spAutoFit/>
          </a:bodyPr>
          <a:lstStyle/>
          <a:p>
            <a:r>
              <a:rPr lang="en-US" dirty="0"/>
              <a:t>More examples of Cohort Definitions: </a:t>
            </a:r>
            <a:r>
              <a:rPr lang="en-US" dirty="0">
                <a:hlinkClick r:id="rId3"/>
              </a:rPr>
              <a:t>https://ohdsi.github.io/TheBookOfOhdsi/CohortDefinitions.html</a:t>
            </a:r>
            <a:endParaRPr lang="en-US" dirty="0"/>
          </a:p>
        </p:txBody>
      </p:sp>
    </p:spTree>
    <p:extLst>
      <p:ext uri="{BB962C8B-B14F-4D97-AF65-F5344CB8AC3E}">
        <p14:creationId xmlns:p14="http://schemas.microsoft.com/office/powerpoint/2010/main" val="2829115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7A73-2F19-4FCE-9FBA-7AE2B4770424}"/>
              </a:ext>
            </a:extLst>
          </p:cNvPr>
          <p:cNvSpPr>
            <a:spLocks noGrp="1"/>
          </p:cNvSpPr>
          <p:nvPr>
            <p:ph type="title"/>
          </p:nvPr>
        </p:nvSpPr>
        <p:spPr/>
        <p:txBody>
          <a:bodyPr/>
          <a:lstStyle/>
          <a:p>
            <a:r>
              <a:rPr lang="en-US" dirty="0"/>
              <a:t>Characterization</a:t>
            </a:r>
          </a:p>
        </p:txBody>
      </p:sp>
      <p:sp>
        <p:nvSpPr>
          <p:cNvPr id="3" name="Content Placeholder 2">
            <a:extLst>
              <a:ext uri="{FF2B5EF4-FFF2-40B4-BE49-F238E27FC236}">
                <a16:creationId xmlns:a16="http://schemas.microsoft.com/office/drawing/2014/main" id="{079B772B-D12F-4A75-B46D-B58A6B8E16E9}"/>
              </a:ext>
            </a:extLst>
          </p:cNvPr>
          <p:cNvSpPr>
            <a:spLocks noGrp="1"/>
          </p:cNvSpPr>
          <p:nvPr>
            <p:ph idx="1"/>
          </p:nvPr>
        </p:nvSpPr>
        <p:spPr/>
        <p:txBody>
          <a:bodyPr/>
          <a:lstStyle/>
          <a:p>
            <a:r>
              <a:rPr lang="en-US" b="1" dirty="0"/>
              <a:t>Database-level characterization</a:t>
            </a:r>
            <a:r>
              <a:rPr lang="en-US" dirty="0"/>
              <a:t>: provides a top-level set of summary statistics to understand the data profile of a database in its totality.</a:t>
            </a:r>
          </a:p>
          <a:p>
            <a:r>
              <a:rPr lang="en-US" b="1" dirty="0"/>
              <a:t>Cohort characterization</a:t>
            </a:r>
            <a:r>
              <a:rPr lang="en-US" dirty="0"/>
              <a:t>: describes a population in terms of its aggregate medical history.</a:t>
            </a:r>
          </a:p>
          <a:p>
            <a:r>
              <a:rPr lang="en-US" b="1" dirty="0"/>
              <a:t>Treatment pathways</a:t>
            </a:r>
            <a:r>
              <a:rPr lang="en-US" dirty="0"/>
              <a:t>: describes the sequence of interventions a person received for a duration of time.</a:t>
            </a:r>
          </a:p>
          <a:p>
            <a:r>
              <a:rPr lang="en-US" b="1" dirty="0"/>
              <a:t>Incidence</a:t>
            </a:r>
            <a:r>
              <a:rPr lang="en-US" dirty="0"/>
              <a:t>: measures the occurrence rate of an outcome in a population for a time at risk.</a:t>
            </a:r>
          </a:p>
          <a:p>
            <a:endParaRPr lang="en-US" dirty="0"/>
          </a:p>
        </p:txBody>
      </p:sp>
    </p:spTree>
    <p:extLst>
      <p:ext uri="{BB962C8B-B14F-4D97-AF65-F5344CB8AC3E}">
        <p14:creationId xmlns:p14="http://schemas.microsoft.com/office/powerpoint/2010/main" val="317846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8028-0333-489F-9C95-765F7C5E7FAD}"/>
              </a:ext>
            </a:extLst>
          </p:cNvPr>
          <p:cNvSpPr>
            <a:spLocks noGrp="1"/>
          </p:cNvSpPr>
          <p:nvPr>
            <p:ph type="title"/>
          </p:nvPr>
        </p:nvSpPr>
        <p:spPr/>
        <p:txBody>
          <a:bodyPr/>
          <a:lstStyle/>
          <a:p>
            <a:r>
              <a:rPr lang="en-US" dirty="0"/>
              <a:t>Database Characterization</a:t>
            </a:r>
          </a:p>
        </p:txBody>
      </p:sp>
      <p:pic>
        <p:nvPicPr>
          <p:cNvPr id="4" name="Content Placeholder 3">
            <a:extLst>
              <a:ext uri="{FF2B5EF4-FFF2-40B4-BE49-F238E27FC236}">
                <a16:creationId xmlns:a16="http://schemas.microsoft.com/office/drawing/2014/main" id="{BB47F0EB-608C-48BD-AE8F-1012F07D438F}"/>
              </a:ext>
            </a:extLst>
          </p:cNvPr>
          <p:cNvPicPr>
            <a:picLocks noGrp="1" noChangeAspect="1"/>
          </p:cNvPicPr>
          <p:nvPr>
            <p:ph idx="1"/>
          </p:nvPr>
        </p:nvPicPr>
        <p:blipFill>
          <a:blip r:embed="rId2"/>
          <a:stretch>
            <a:fillRect/>
          </a:stretch>
        </p:blipFill>
        <p:spPr>
          <a:xfrm>
            <a:off x="1313103" y="1825625"/>
            <a:ext cx="9565793" cy="4351338"/>
          </a:xfrm>
          <a:prstGeom prst="rect">
            <a:avLst/>
          </a:prstGeom>
        </p:spPr>
      </p:pic>
    </p:spTree>
    <p:extLst>
      <p:ext uri="{BB962C8B-B14F-4D97-AF65-F5344CB8AC3E}">
        <p14:creationId xmlns:p14="http://schemas.microsoft.com/office/powerpoint/2010/main" val="3361393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ACHILLES</a:t>
            </a:r>
          </a:p>
        </p:txBody>
      </p:sp>
      <p:sp>
        <p:nvSpPr>
          <p:cNvPr id="3" name="Content Placeholder 2"/>
          <p:cNvSpPr>
            <a:spLocks noGrp="1"/>
          </p:cNvSpPr>
          <p:nvPr>
            <p:ph idx="1"/>
          </p:nvPr>
        </p:nvSpPr>
        <p:spPr/>
        <p:txBody>
          <a:bodyPr/>
          <a:lstStyle/>
          <a:p>
            <a:r>
              <a:rPr lang="en-US" dirty="0"/>
              <a:t>Automated Characterization of Health Information at Large-scale Longitudinal Exploration System</a:t>
            </a:r>
          </a:p>
          <a:p>
            <a:endParaRPr lang="en-US" dirty="0"/>
          </a:p>
        </p:txBody>
      </p:sp>
      <p:pic>
        <p:nvPicPr>
          <p:cNvPr id="4" name="Picture 3"/>
          <p:cNvPicPr>
            <a:picLocks noChangeAspect="1"/>
          </p:cNvPicPr>
          <p:nvPr/>
        </p:nvPicPr>
        <p:blipFill>
          <a:blip r:embed="rId2"/>
          <a:stretch>
            <a:fillRect/>
          </a:stretch>
        </p:blipFill>
        <p:spPr>
          <a:xfrm>
            <a:off x="1457238" y="2826552"/>
            <a:ext cx="8979248" cy="3350411"/>
          </a:xfrm>
          <a:prstGeom prst="rect">
            <a:avLst/>
          </a:prstGeom>
        </p:spPr>
      </p:pic>
      <p:sp>
        <p:nvSpPr>
          <p:cNvPr id="5" name="TextBox 4"/>
          <p:cNvSpPr txBox="1"/>
          <p:nvPr/>
        </p:nvSpPr>
        <p:spPr>
          <a:xfrm>
            <a:off x="1120391" y="5456255"/>
            <a:ext cx="4471517" cy="923330"/>
          </a:xfrm>
          <a:prstGeom prst="rect">
            <a:avLst/>
          </a:prstGeom>
          <a:noFill/>
        </p:spPr>
        <p:txBody>
          <a:bodyPr wrap="square" rtlCol="0">
            <a:spAutoFit/>
          </a:bodyPr>
          <a:lstStyle/>
          <a:p>
            <a:r>
              <a:rPr lang="en-US" dirty="0"/>
              <a:t>More reports: https://www.ohdsi.org/analytic-tools/achilles-for-data-characterization/</a:t>
            </a:r>
          </a:p>
        </p:txBody>
      </p:sp>
    </p:spTree>
    <p:extLst>
      <p:ext uri="{BB962C8B-B14F-4D97-AF65-F5344CB8AC3E}">
        <p14:creationId xmlns:p14="http://schemas.microsoft.com/office/powerpoint/2010/main" val="262273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a:t>
            </a:r>
          </a:p>
        </p:txBody>
      </p:sp>
      <p:pic>
        <p:nvPicPr>
          <p:cNvPr id="4" name="Content Placeholder 3"/>
          <p:cNvPicPr>
            <a:picLocks noGrp="1" noChangeAspect="1"/>
          </p:cNvPicPr>
          <p:nvPr>
            <p:ph idx="1"/>
          </p:nvPr>
        </p:nvPicPr>
        <p:blipFill>
          <a:blip r:embed="rId2"/>
          <a:stretch>
            <a:fillRect/>
          </a:stretch>
        </p:blipFill>
        <p:spPr>
          <a:xfrm>
            <a:off x="851152" y="1825625"/>
            <a:ext cx="10489696" cy="4351338"/>
          </a:xfrm>
          <a:prstGeom prst="rect">
            <a:avLst/>
          </a:prstGeom>
        </p:spPr>
      </p:pic>
    </p:spTree>
    <p:extLst>
      <p:ext uri="{BB962C8B-B14F-4D97-AF65-F5344CB8AC3E}">
        <p14:creationId xmlns:p14="http://schemas.microsoft.com/office/powerpoint/2010/main" val="3142104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54299" y="659876"/>
            <a:ext cx="9408315" cy="5517087"/>
          </a:xfrm>
          <a:prstGeom prst="rect">
            <a:avLst/>
          </a:prstGeom>
        </p:spPr>
      </p:pic>
    </p:spTree>
    <p:extLst>
      <p:ext uri="{BB962C8B-B14F-4D97-AF65-F5344CB8AC3E}">
        <p14:creationId xmlns:p14="http://schemas.microsoft.com/office/powerpoint/2010/main" val="2822188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E2C47-63E9-484F-A0C0-795EB45A72B9}"/>
              </a:ext>
            </a:extLst>
          </p:cNvPr>
          <p:cNvSpPr>
            <a:spLocks noGrp="1"/>
          </p:cNvSpPr>
          <p:nvPr>
            <p:ph type="title"/>
          </p:nvPr>
        </p:nvSpPr>
        <p:spPr/>
        <p:txBody>
          <a:bodyPr/>
          <a:lstStyle/>
          <a:p>
            <a:r>
              <a:rPr lang="en-US" dirty="0"/>
              <a:t>OHDSI Network of Networks</a:t>
            </a:r>
          </a:p>
        </p:txBody>
      </p:sp>
      <p:pic>
        <p:nvPicPr>
          <p:cNvPr id="4" name="Content Placeholder 3">
            <a:extLst>
              <a:ext uri="{FF2B5EF4-FFF2-40B4-BE49-F238E27FC236}">
                <a16:creationId xmlns:a16="http://schemas.microsoft.com/office/drawing/2014/main" id="{2038314B-D534-4843-A000-E5083497E476}"/>
              </a:ext>
            </a:extLst>
          </p:cNvPr>
          <p:cNvPicPr>
            <a:picLocks noGrp="1" noChangeAspect="1"/>
          </p:cNvPicPr>
          <p:nvPr>
            <p:ph idx="1"/>
          </p:nvPr>
        </p:nvPicPr>
        <p:blipFill>
          <a:blip r:embed="rId2"/>
          <a:stretch>
            <a:fillRect/>
          </a:stretch>
        </p:blipFill>
        <p:spPr>
          <a:xfrm>
            <a:off x="1321772" y="1499053"/>
            <a:ext cx="7153599" cy="4351338"/>
          </a:xfrm>
          <a:prstGeom prst="rect">
            <a:avLst/>
          </a:prstGeom>
        </p:spPr>
      </p:pic>
      <p:sp>
        <p:nvSpPr>
          <p:cNvPr id="5" name="TextBox 4">
            <a:extLst>
              <a:ext uri="{FF2B5EF4-FFF2-40B4-BE49-F238E27FC236}">
                <a16:creationId xmlns:a16="http://schemas.microsoft.com/office/drawing/2014/main" id="{7FF310C4-7C64-4880-96D2-5C731E91F059}"/>
              </a:ext>
            </a:extLst>
          </p:cNvPr>
          <p:cNvSpPr txBox="1"/>
          <p:nvPr/>
        </p:nvSpPr>
        <p:spPr>
          <a:xfrm>
            <a:off x="8730343" y="3428999"/>
            <a:ext cx="3124200" cy="1200329"/>
          </a:xfrm>
          <a:prstGeom prst="rect">
            <a:avLst/>
          </a:prstGeom>
          <a:noFill/>
        </p:spPr>
        <p:txBody>
          <a:bodyPr wrap="square" rtlCol="0">
            <a:spAutoFit/>
          </a:bodyPr>
          <a:lstStyle/>
          <a:p>
            <a:r>
              <a:rPr lang="en-US" dirty="0"/>
              <a:t>Highly Recommended:</a:t>
            </a:r>
          </a:p>
          <a:p>
            <a:r>
              <a:rPr lang="en-US" dirty="0"/>
              <a:t>OHDSI Book:</a:t>
            </a:r>
          </a:p>
          <a:p>
            <a:r>
              <a:rPr lang="en-US" dirty="0">
                <a:hlinkClick r:id="rId3"/>
              </a:rPr>
              <a:t>https://ohdsi.github.io/TheBookOfOhdsi/</a:t>
            </a:r>
            <a:endParaRPr lang="en-US" dirty="0"/>
          </a:p>
        </p:txBody>
      </p:sp>
      <p:sp>
        <p:nvSpPr>
          <p:cNvPr id="3" name="Rectangle 2">
            <a:extLst>
              <a:ext uri="{FF2B5EF4-FFF2-40B4-BE49-F238E27FC236}">
                <a16:creationId xmlns:a16="http://schemas.microsoft.com/office/drawing/2014/main" id="{DB4C3725-F8D3-4189-A8FC-538CFC7490FB}"/>
              </a:ext>
            </a:extLst>
          </p:cNvPr>
          <p:cNvSpPr/>
          <p:nvPr/>
        </p:nvSpPr>
        <p:spPr>
          <a:xfrm>
            <a:off x="4215347" y="5998307"/>
            <a:ext cx="6013185" cy="369332"/>
          </a:xfrm>
          <a:prstGeom prst="rect">
            <a:avLst/>
          </a:prstGeom>
        </p:spPr>
        <p:txBody>
          <a:bodyPr wrap="none">
            <a:spAutoFit/>
          </a:bodyPr>
          <a:lstStyle/>
          <a:p>
            <a:r>
              <a:rPr lang="en-US" dirty="0">
                <a:solidFill>
                  <a:srgbClr val="555555"/>
                </a:solidFill>
                <a:latin typeface="Arial" panose="020B0604020202020204" pitchFamily="34" charset="0"/>
              </a:rPr>
              <a:t>The European Health Data &amp; Evidence Network (</a:t>
            </a:r>
            <a:r>
              <a:rPr lang="en-US" dirty="0">
                <a:solidFill>
                  <a:srgbClr val="0066CC"/>
                </a:solidFill>
                <a:latin typeface="inherit"/>
                <a:hlinkClick r:id="rId4"/>
              </a:rPr>
              <a:t>EHDEN</a:t>
            </a:r>
            <a:r>
              <a:rPr lang="en-US" dirty="0">
                <a:solidFill>
                  <a:srgbClr val="555555"/>
                </a:solidFill>
                <a:latin typeface="Arial" panose="020B0604020202020204" pitchFamily="34" charset="0"/>
              </a:rPr>
              <a:t>) </a:t>
            </a:r>
            <a:endParaRPr lang="en-US" dirty="0"/>
          </a:p>
        </p:txBody>
      </p:sp>
    </p:spTree>
    <p:extLst>
      <p:ext uri="{BB962C8B-B14F-4D97-AF65-F5344CB8AC3E}">
        <p14:creationId xmlns:p14="http://schemas.microsoft.com/office/powerpoint/2010/main" val="3645334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81A5-8044-419C-8225-D91CF622F360}"/>
              </a:ext>
            </a:extLst>
          </p:cNvPr>
          <p:cNvSpPr>
            <a:spLocks noGrp="1"/>
          </p:cNvSpPr>
          <p:nvPr>
            <p:ph type="title"/>
          </p:nvPr>
        </p:nvSpPr>
        <p:spPr/>
        <p:txBody>
          <a:bodyPr/>
          <a:lstStyle/>
          <a:p>
            <a:r>
              <a:rPr lang="en-US" dirty="0"/>
              <a:t>MIMIC to OMOP</a:t>
            </a:r>
          </a:p>
        </p:txBody>
      </p:sp>
      <p:sp>
        <p:nvSpPr>
          <p:cNvPr id="3" name="Content Placeholder 2">
            <a:extLst>
              <a:ext uri="{FF2B5EF4-FFF2-40B4-BE49-F238E27FC236}">
                <a16:creationId xmlns:a16="http://schemas.microsoft.com/office/drawing/2014/main" id="{BE34A2F1-7A51-4CA2-A5D7-2C2F701B78D3}"/>
              </a:ext>
            </a:extLst>
          </p:cNvPr>
          <p:cNvSpPr>
            <a:spLocks noGrp="1"/>
          </p:cNvSpPr>
          <p:nvPr>
            <p:ph idx="1"/>
          </p:nvPr>
        </p:nvSpPr>
        <p:spPr/>
        <p:txBody>
          <a:bodyPr/>
          <a:lstStyle/>
          <a:p>
            <a:r>
              <a:rPr lang="en-US" dirty="0"/>
              <a:t>https://physionet.org/content/mimic-iv-demo-omop/0.9/</a:t>
            </a:r>
          </a:p>
        </p:txBody>
      </p:sp>
      <p:pic>
        <p:nvPicPr>
          <p:cNvPr id="4" name="Picture 3">
            <a:extLst>
              <a:ext uri="{FF2B5EF4-FFF2-40B4-BE49-F238E27FC236}">
                <a16:creationId xmlns:a16="http://schemas.microsoft.com/office/drawing/2014/main" id="{EA6E7DC2-3697-4669-A998-4323195998DE}"/>
              </a:ext>
            </a:extLst>
          </p:cNvPr>
          <p:cNvPicPr>
            <a:picLocks noChangeAspect="1"/>
          </p:cNvPicPr>
          <p:nvPr/>
        </p:nvPicPr>
        <p:blipFill>
          <a:blip r:embed="rId2"/>
          <a:stretch>
            <a:fillRect/>
          </a:stretch>
        </p:blipFill>
        <p:spPr>
          <a:xfrm>
            <a:off x="454660" y="2433446"/>
            <a:ext cx="11282680" cy="3743517"/>
          </a:xfrm>
          <a:prstGeom prst="rect">
            <a:avLst/>
          </a:prstGeom>
        </p:spPr>
      </p:pic>
    </p:spTree>
    <p:extLst>
      <p:ext uri="{BB962C8B-B14F-4D97-AF65-F5344CB8AC3E}">
        <p14:creationId xmlns:p14="http://schemas.microsoft.com/office/powerpoint/2010/main" val="421769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1FC9-76B0-4083-980D-BCA3B74340E6}"/>
              </a:ext>
            </a:extLst>
          </p:cNvPr>
          <p:cNvSpPr>
            <a:spLocks noGrp="1"/>
          </p:cNvSpPr>
          <p:nvPr>
            <p:ph type="title"/>
          </p:nvPr>
        </p:nvSpPr>
        <p:spPr/>
        <p:txBody>
          <a:bodyPr/>
          <a:lstStyle/>
          <a:p>
            <a:r>
              <a:rPr lang="en-US" dirty="0"/>
              <a:t>i2b2</a:t>
            </a:r>
          </a:p>
        </p:txBody>
      </p:sp>
      <p:sp>
        <p:nvSpPr>
          <p:cNvPr id="3" name="Text Placeholder 2">
            <a:extLst>
              <a:ext uri="{FF2B5EF4-FFF2-40B4-BE49-F238E27FC236}">
                <a16:creationId xmlns:a16="http://schemas.microsoft.com/office/drawing/2014/main" id="{CEA99B9B-05C1-4285-BA75-3782CE60BA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8875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John </a:t>
            </a:r>
            <a:r>
              <a:rPr lang="en-US" dirty="0" err="1"/>
              <a:t>Halamka</a:t>
            </a:r>
            <a:endParaRPr lang="en-US" dirty="0"/>
          </a:p>
        </p:txBody>
      </p:sp>
      <p:sp>
        <p:nvSpPr>
          <p:cNvPr id="3" name="Content Placeholder 2"/>
          <p:cNvSpPr>
            <a:spLocks noGrp="1"/>
          </p:cNvSpPr>
          <p:nvPr>
            <p:ph idx="1"/>
          </p:nvPr>
        </p:nvSpPr>
        <p:spPr/>
        <p:txBody>
          <a:bodyPr>
            <a:normAutofit lnSpcReduction="10000"/>
          </a:bodyPr>
          <a:lstStyle/>
          <a:p>
            <a:r>
              <a:rPr lang="en-US" dirty="0"/>
              <a:t>Dr. John </a:t>
            </a:r>
            <a:r>
              <a:rPr lang="en-US" dirty="0" err="1"/>
              <a:t>Halamka</a:t>
            </a:r>
            <a:r>
              <a:rPr lang="en-US" dirty="0"/>
              <a:t> is he CIO of Beth Israel Deaconess Medical Center in Boston. In 2011, his wife, 49 year-old Korean woman, diagnose with breast cancer. </a:t>
            </a:r>
          </a:p>
          <a:p>
            <a:r>
              <a:rPr lang="en-US" dirty="0"/>
              <a:t>Using big data available at Harvard hospitals, he can ask:</a:t>
            </a:r>
          </a:p>
          <a:p>
            <a:pPr lvl="1"/>
            <a:r>
              <a:rPr lang="en-US" dirty="0"/>
              <a:t>Of the last 10,000 Asian women near age 50 who were treated for the same tumor, what medications were used?</a:t>
            </a:r>
          </a:p>
          <a:p>
            <a:pPr lvl="1"/>
            <a:r>
              <a:rPr lang="en-US" dirty="0"/>
              <a:t>Was surgery or radiation necessary?</a:t>
            </a:r>
          </a:p>
          <a:p>
            <a:pPr lvl="1"/>
            <a:r>
              <a:rPr lang="en-US" dirty="0"/>
              <a:t>What are the outcomes?</a:t>
            </a:r>
          </a:p>
          <a:p>
            <a:r>
              <a:rPr lang="en-US" dirty="0">
                <a:hlinkClick r:id="rId2"/>
              </a:rPr>
              <a:t>https://pt-br.facebook.com/SearchHealthIT/videos/john-halamka-uses-big-data-analytics-in-healthcare-to-fight-wi/1151468341554782/</a:t>
            </a:r>
            <a:endParaRPr lang="en-US" dirty="0"/>
          </a:p>
          <a:p>
            <a:endParaRPr lang="en-US" dirty="0"/>
          </a:p>
        </p:txBody>
      </p:sp>
    </p:spTree>
    <p:extLst>
      <p:ext uri="{BB962C8B-B14F-4D97-AF65-F5344CB8AC3E}">
        <p14:creationId xmlns:p14="http://schemas.microsoft.com/office/powerpoint/2010/main" val="2016836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i2b2</a:t>
            </a:r>
          </a:p>
        </p:txBody>
      </p:sp>
      <p:sp>
        <p:nvSpPr>
          <p:cNvPr id="3" name="Content Placeholder 2"/>
          <p:cNvSpPr>
            <a:spLocks noGrp="1"/>
          </p:cNvSpPr>
          <p:nvPr>
            <p:ph idx="1"/>
          </p:nvPr>
        </p:nvSpPr>
        <p:spPr/>
        <p:txBody>
          <a:bodyPr>
            <a:normAutofit fontScale="70000" lnSpcReduction="20000"/>
          </a:bodyPr>
          <a:lstStyle/>
          <a:p>
            <a:r>
              <a:rPr lang="en-US" dirty="0"/>
              <a:t>i2b2 is an open-source clinical data warehousing and analytics research platform used at over 250 locations worldwide. i2b2 enables sharing, integration, standardization, and analysis of heterogeneous data from healthcare and research.</a:t>
            </a:r>
            <a:r>
              <a:rPr lang="en-US" dirty="0">
                <a:hlinkClick r:id="rId2"/>
              </a:rPr>
              <a:t> https://community.i2b2.org/wiki/ </a:t>
            </a:r>
            <a:r>
              <a:rPr lang="en-US" dirty="0"/>
              <a:t>: The i2b2 Community is a life-sciences-focused open-source, open-data community.  </a:t>
            </a:r>
          </a:p>
          <a:p>
            <a:endParaRPr lang="en-US" dirty="0"/>
          </a:p>
          <a:p>
            <a:r>
              <a:rPr lang="en-US" dirty="0"/>
              <a:t>The system was first developed within the Partner's HealthCare system in Boston at Massachusetts General Hospital (MGH). It served as the architecture for their Research Patient Data Registry (RPDR). Investigators at Harvard Medical School (Isaac </a:t>
            </a:r>
            <a:r>
              <a:rPr lang="en-US" dirty="0" err="1"/>
              <a:t>Kohane</a:t>
            </a:r>
            <a:r>
              <a:rPr lang="en-US" dirty="0"/>
              <a:t>, PI), in conjunction with investigators at MGH, applied to the NIH for funding to open-source the code and release it to the general research community. The grant was approved and the first version of the code was released in November 2007.</a:t>
            </a:r>
            <a:br>
              <a:rPr lang="en-US" dirty="0"/>
            </a:br>
            <a:endParaRPr lang="en-US" dirty="0"/>
          </a:p>
          <a:p>
            <a:r>
              <a:rPr lang="en-US" dirty="0"/>
              <a:t>i2b2 is part of the i2b2 tranSMART Foundation </a:t>
            </a:r>
            <a:r>
              <a:rPr lang="en-US" b="1" dirty="0"/>
              <a:t>(</a:t>
            </a:r>
            <a:r>
              <a:rPr lang="en-US" dirty="0">
                <a:hlinkClick r:id="rId3"/>
              </a:rPr>
              <a:t>https://i2b2transmart.org/</a:t>
            </a:r>
            <a:r>
              <a:rPr lang="en-US" dirty="0"/>
              <a:t>)</a:t>
            </a:r>
            <a:r>
              <a:rPr lang="en-US" b="1" dirty="0"/>
              <a:t>,</a:t>
            </a:r>
            <a:r>
              <a:rPr lang="en-US" dirty="0"/>
              <a:t> which brings together an NIH-funded enterprise clinical research platform (i2b2) and pharma-developed software for translational research studies (tranSMART).</a:t>
            </a:r>
          </a:p>
          <a:p>
            <a:br>
              <a:rPr lang="en-US" dirty="0"/>
            </a:br>
            <a:endParaRPr lang="en-US" dirty="0"/>
          </a:p>
          <a:p>
            <a:endParaRPr lang="en-US" dirty="0"/>
          </a:p>
        </p:txBody>
      </p:sp>
    </p:spTree>
    <p:extLst>
      <p:ext uri="{BB962C8B-B14F-4D97-AF65-F5344CB8AC3E}">
        <p14:creationId xmlns:p14="http://schemas.microsoft.com/office/powerpoint/2010/main" val="3960253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540" y="0"/>
            <a:ext cx="10515600" cy="1325563"/>
          </a:xfrm>
        </p:spPr>
        <p:txBody>
          <a:bodyPr/>
          <a:lstStyle/>
          <a:p>
            <a:r>
              <a:rPr lang="en-US" dirty="0"/>
              <a:t>i2b2</a:t>
            </a:r>
          </a:p>
        </p:txBody>
      </p:sp>
      <p:sp>
        <p:nvSpPr>
          <p:cNvPr id="3" name="Content Placeholder 2"/>
          <p:cNvSpPr>
            <a:spLocks noGrp="1"/>
          </p:cNvSpPr>
          <p:nvPr>
            <p:ph idx="1"/>
          </p:nvPr>
        </p:nvSpPr>
        <p:spPr>
          <a:xfrm>
            <a:off x="470554" y="1253331"/>
            <a:ext cx="10515600" cy="4351338"/>
          </a:xfrm>
        </p:spPr>
        <p:txBody>
          <a:bodyPr/>
          <a:lstStyle/>
          <a:p>
            <a:r>
              <a:rPr lang="en-US" dirty="0">
                <a:hlinkClick r:id="rId2"/>
              </a:rPr>
              <a:t>https://community.i2b2.org/wiki/</a:t>
            </a:r>
            <a:r>
              <a:rPr lang="en-US" dirty="0"/>
              <a:t> (interactive interpretation of each hive)</a:t>
            </a:r>
          </a:p>
        </p:txBody>
      </p:sp>
      <p:pic>
        <p:nvPicPr>
          <p:cNvPr id="5" name="Picture 4">
            <a:extLst>
              <a:ext uri="{FF2B5EF4-FFF2-40B4-BE49-F238E27FC236}">
                <a16:creationId xmlns:a16="http://schemas.microsoft.com/office/drawing/2014/main" id="{7CBB9A3F-738D-4F80-ABCD-B42C6305165D}"/>
              </a:ext>
            </a:extLst>
          </p:cNvPr>
          <p:cNvPicPr>
            <a:picLocks noChangeAspect="1"/>
          </p:cNvPicPr>
          <p:nvPr/>
        </p:nvPicPr>
        <p:blipFill>
          <a:blip r:embed="rId3"/>
          <a:stretch>
            <a:fillRect/>
          </a:stretch>
        </p:blipFill>
        <p:spPr>
          <a:xfrm>
            <a:off x="2493880" y="2429463"/>
            <a:ext cx="7524750" cy="3714750"/>
          </a:xfrm>
          <a:prstGeom prst="rect">
            <a:avLst/>
          </a:prstGeom>
        </p:spPr>
      </p:pic>
    </p:spTree>
    <p:extLst>
      <p:ext uri="{BB962C8B-B14F-4D97-AF65-F5344CB8AC3E}">
        <p14:creationId xmlns:p14="http://schemas.microsoft.com/office/powerpoint/2010/main" val="2316685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0184-EAE0-4865-AA1F-6514BBA049F6}"/>
              </a:ext>
            </a:extLst>
          </p:cNvPr>
          <p:cNvSpPr>
            <a:spLocks noGrp="1"/>
          </p:cNvSpPr>
          <p:nvPr>
            <p:ph type="title"/>
          </p:nvPr>
        </p:nvSpPr>
        <p:spPr>
          <a:xfrm>
            <a:off x="838200" y="365125"/>
            <a:ext cx="4195439" cy="1325563"/>
          </a:xfrm>
        </p:spPr>
        <p:txBody>
          <a:bodyPr/>
          <a:lstStyle/>
          <a:p>
            <a:r>
              <a:rPr lang="en-US" dirty="0"/>
              <a:t>I2b2 data model</a:t>
            </a:r>
          </a:p>
        </p:txBody>
      </p:sp>
      <p:pic>
        <p:nvPicPr>
          <p:cNvPr id="4" name="Content Placeholder 3">
            <a:extLst>
              <a:ext uri="{FF2B5EF4-FFF2-40B4-BE49-F238E27FC236}">
                <a16:creationId xmlns:a16="http://schemas.microsoft.com/office/drawing/2014/main" id="{4F67CCED-2E12-4995-8B12-74258516CAC8}"/>
              </a:ext>
            </a:extLst>
          </p:cNvPr>
          <p:cNvPicPr>
            <a:picLocks noGrp="1" noChangeAspect="1"/>
          </p:cNvPicPr>
          <p:nvPr>
            <p:ph idx="1"/>
          </p:nvPr>
        </p:nvPicPr>
        <p:blipFill>
          <a:blip r:embed="rId2"/>
          <a:stretch>
            <a:fillRect/>
          </a:stretch>
        </p:blipFill>
        <p:spPr>
          <a:xfrm>
            <a:off x="594407" y="1365297"/>
            <a:ext cx="7767961" cy="4845628"/>
          </a:xfrm>
          <a:prstGeom prst="rect">
            <a:avLst/>
          </a:prstGeom>
        </p:spPr>
      </p:pic>
      <p:pic>
        <p:nvPicPr>
          <p:cNvPr id="3" name="Picture 2">
            <a:extLst>
              <a:ext uri="{FF2B5EF4-FFF2-40B4-BE49-F238E27FC236}">
                <a16:creationId xmlns:a16="http://schemas.microsoft.com/office/drawing/2014/main" id="{FB7CEC63-E524-4388-AB3E-6CF5EAA9955C}"/>
              </a:ext>
            </a:extLst>
          </p:cNvPr>
          <p:cNvPicPr>
            <a:picLocks noChangeAspect="1"/>
          </p:cNvPicPr>
          <p:nvPr/>
        </p:nvPicPr>
        <p:blipFill>
          <a:blip r:embed="rId3"/>
          <a:stretch>
            <a:fillRect/>
          </a:stretch>
        </p:blipFill>
        <p:spPr>
          <a:xfrm>
            <a:off x="8667168" y="584559"/>
            <a:ext cx="3524832" cy="5334039"/>
          </a:xfrm>
          <a:prstGeom prst="rect">
            <a:avLst/>
          </a:prstGeom>
        </p:spPr>
      </p:pic>
    </p:spTree>
    <p:extLst>
      <p:ext uri="{BB962C8B-B14F-4D97-AF65-F5344CB8AC3E}">
        <p14:creationId xmlns:p14="http://schemas.microsoft.com/office/powerpoint/2010/main" val="330935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E19C-13A4-4EC6-88A0-B04B6E16B9AA}"/>
              </a:ext>
            </a:extLst>
          </p:cNvPr>
          <p:cNvSpPr>
            <a:spLocks noGrp="1"/>
          </p:cNvSpPr>
          <p:nvPr>
            <p:ph type="title"/>
          </p:nvPr>
        </p:nvSpPr>
        <p:spPr/>
        <p:txBody>
          <a:bodyPr/>
          <a:lstStyle/>
          <a:p>
            <a:r>
              <a:rPr lang="en-US" dirty="0"/>
              <a:t>I2b2 data model and OMOP</a:t>
            </a:r>
          </a:p>
        </p:txBody>
      </p:sp>
      <p:sp>
        <p:nvSpPr>
          <p:cNvPr id="3" name="Content Placeholder 2">
            <a:extLst>
              <a:ext uri="{FF2B5EF4-FFF2-40B4-BE49-F238E27FC236}">
                <a16:creationId xmlns:a16="http://schemas.microsoft.com/office/drawing/2014/main" id="{BB615CDB-B9FA-40AF-8DF3-15C6811A9F84}"/>
              </a:ext>
            </a:extLst>
          </p:cNvPr>
          <p:cNvSpPr>
            <a:spLocks noGrp="1"/>
          </p:cNvSpPr>
          <p:nvPr>
            <p:ph idx="1"/>
          </p:nvPr>
        </p:nvSpPr>
        <p:spPr/>
        <p:txBody>
          <a:bodyPr>
            <a:normAutofit fontScale="85000" lnSpcReduction="20000"/>
          </a:bodyPr>
          <a:lstStyle/>
          <a:p>
            <a:r>
              <a:rPr lang="en-US" dirty="0"/>
              <a:t>The data models of i2b2 and OMOP have many similarities.  We take advantage of these similarities to offer an evolution of the i2b2 software that adapts to the OMOP data model.   This allows the query formulation in the i2b2 software that relies on the i2b2 Application Programming Interface (API) to be utilized on top of an OMOP data source.  As a result, most of the functionality of i2b2 Software is preserved on an OMOP data source (with proper respect to the OHDSI ontologies).  As a result a SHRINE tool or a SMART-on-FHIR tool that relies on the i2b2 API, over OHDSI ontologies, can run with an OMOP data source.</a:t>
            </a:r>
          </a:p>
          <a:p>
            <a:r>
              <a:rPr lang="en-US" dirty="0"/>
              <a:t>The standard i2b2 data model is comprised of a central fact table (</a:t>
            </a:r>
            <a:r>
              <a:rPr lang="en-US" dirty="0" err="1"/>
              <a:t>observation_fact</a:t>
            </a:r>
            <a:r>
              <a:rPr lang="en-US" dirty="0"/>
              <a:t>) surrounded by multiple dimension tables arranged in a star schema.  In the Observational Medical Outcomes Partnership Common Data Model (OMOP CDM), rather than a central fact table, we have a collection of them distinguished by domain:  procedures, condition, drug, measurement, observation, etc.  We run queries against multiple domain fact tables as dictated by the metadata. </a:t>
            </a:r>
          </a:p>
          <a:p>
            <a:endParaRPr lang="en-US" dirty="0"/>
          </a:p>
        </p:txBody>
      </p:sp>
    </p:spTree>
    <p:extLst>
      <p:ext uri="{BB962C8B-B14F-4D97-AF65-F5344CB8AC3E}">
        <p14:creationId xmlns:p14="http://schemas.microsoft.com/office/powerpoint/2010/main" val="3447019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AA0D-0531-41DA-827C-DB10A94D0E66}"/>
              </a:ext>
            </a:extLst>
          </p:cNvPr>
          <p:cNvSpPr>
            <a:spLocks noGrp="1"/>
          </p:cNvSpPr>
          <p:nvPr>
            <p:ph type="title"/>
          </p:nvPr>
        </p:nvSpPr>
        <p:spPr>
          <a:xfrm>
            <a:off x="838200" y="351477"/>
            <a:ext cx="10515600" cy="1325563"/>
          </a:xfrm>
        </p:spPr>
        <p:txBody>
          <a:bodyPr/>
          <a:lstStyle/>
          <a:p>
            <a:r>
              <a:rPr lang="en-US" dirty="0"/>
              <a:t>i2b2 tranSMART tools</a:t>
            </a:r>
          </a:p>
        </p:txBody>
      </p:sp>
      <p:pic>
        <p:nvPicPr>
          <p:cNvPr id="4" name="Content Placeholder 3">
            <a:extLst>
              <a:ext uri="{FF2B5EF4-FFF2-40B4-BE49-F238E27FC236}">
                <a16:creationId xmlns:a16="http://schemas.microsoft.com/office/drawing/2014/main" id="{FD9714E5-7988-4E0E-A018-B0D82F650278}"/>
              </a:ext>
            </a:extLst>
          </p:cNvPr>
          <p:cNvPicPr>
            <a:picLocks noGrp="1" noChangeAspect="1"/>
          </p:cNvPicPr>
          <p:nvPr>
            <p:ph idx="1"/>
          </p:nvPr>
        </p:nvPicPr>
        <p:blipFill>
          <a:blip r:embed="rId2"/>
          <a:stretch>
            <a:fillRect/>
          </a:stretch>
        </p:blipFill>
        <p:spPr>
          <a:xfrm>
            <a:off x="962559" y="1825625"/>
            <a:ext cx="10266882" cy="4351338"/>
          </a:xfrm>
          <a:prstGeom prst="rect">
            <a:avLst/>
          </a:prstGeom>
        </p:spPr>
      </p:pic>
      <p:sp>
        <p:nvSpPr>
          <p:cNvPr id="5" name="TextBox 4">
            <a:extLst>
              <a:ext uri="{FF2B5EF4-FFF2-40B4-BE49-F238E27FC236}">
                <a16:creationId xmlns:a16="http://schemas.microsoft.com/office/drawing/2014/main" id="{A03C9068-FEE2-478F-81A3-0BE47785CEB7}"/>
              </a:ext>
            </a:extLst>
          </p:cNvPr>
          <p:cNvSpPr txBox="1"/>
          <p:nvPr/>
        </p:nvSpPr>
        <p:spPr>
          <a:xfrm>
            <a:off x="7274560" y="650240"/>
            <a:ext cx="3799840" cy="369332"/>
          </a:xfrm>
          <a:prstGeom prst="rect">
            <a:avLst/>
          </a:prstGeom>
          <a:noFill/>
        </p:spPr>
        <p:txBody>
          <a:bodyPr wrap="square" rtlCol="0">
            <a:spAutoFit/>
          </a:bodyPr>
          <a:lstStyle/>
          <a:p>
            <a:r>
              <a:rPr lang="en-US" dirty="0"/>
              <a:t>https://github.com/thehyve</a:t>
            </a:r>
          </a:p>
        </p:txBody>
      </p:sp>
    </p:spTree>
    <p:extLst>
      <p:ext uri="{BB962C8B-B14F-4D97-AF65-F5344CB8AC3E}">
        <p14:creationId xmlns:p14="http://schemas.microsoft.com/office/powerpoint/2010/main" val="4000631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a:t>
            </a:r>
          </a:p>
        </p:txBody>
      </p:sp>
      <p:sp>
        <p:nvSpPr>
          <p:cNvPr id="3" name="Content Placeholder 2"/>
          <p:cNvSpPr>
            <a:spLocks noGrp="1"/>
          </p:cNvSpPr>
          <p:nvPr>
            <p:ph idx="1"/>
          </p:nvPr>
        </p:nvSpPr>
        <p:spPr/>
        <p:txBody>
          <a:bodyPr>
            <a:normAutofit fontScale="85000" lnSpcReduction="20000"/>
          </a:bodyPr>
          <a:lstStyle/>
          <a:p>
            <a:r>
              <a:rPr lang="en-US" dirty="0"/>
              <a:t>Observational Health Data Sciences and Informatics (OHDSI) is an international collaborative whose goal is to create and apply open-source data analytic solutions to a large network of health databases to improve human health and wellbeing. </a:t>
            </a:r>
          </a:p>
          <a:p>
            <a:r>
              <a:rPr lang="en-US" dirty="0"/>
              <a:t>The OHDSI team comprises academics, industry scientists, health care providers, and regulators whose formal mission is to transform medical decision making by creating reliable scientific evidence about disease natural history, healthcare delivery, and the effects of medical interventions through large-scale analysis of observational health databases for population-level estimation and patient-level predictions. </a:t>
            </a:r>
          </a:p>
          <a:p>
            <a:r>
              <a:rPr lang="en-US" dirty="0"/>
              <a:t>Over 90 participants from around the world have joined the collaborative with a vision to access a network of one billion patients to generate evidence about all aspects of healthcare, where patients, clinicians and all other decision-makers around the world use OHDSI tools and evidence every day.</a:t>
            </a:r>
          </a:p>
        </p:txBody>
      </p:sp>
    </p:spTree>
    <p:extLst>
      <p:ext uri="{BB962C8B-B14F-4D97-AF65-F5344CB8AC3E}">
        <p14:creationId xmlns:p14="http://schemas.microsoft.com/office/powerpoint/2010/main" val="42016597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B903-4C6B-4811-A2B0-301D85065356}"/>
              </a:ext>
            </a:extLst>
          </p:cNvPr>
          <p:cNvSpPr>
            <a:spLocks noGrp="1"/>
          </p:cNvSpPr>
          <p:nvPr>
            <p:ph type="title"/>
          </p:nvPr>
        </p:nvSpPr>
        <p:spPr/>
        <p:txBody>
          <a:bodyPr/>
          <a:lstStyle/>
          <a:p>
            <a:r>
              <a:rPr lang="en-US" dirty="0"/>
              <a:t>i2b2 tranSMART tools</a:t>
            </a:r>
          </a:p>
        </p:txBody>
      </p:sp>
      <p:pic>
        <p:nvPicPr>
          <p:cNvPr id="4" name="Content Placeholder 3">
            <a:extLst>
              <a:ext uri="{FF2B5EF4-FFF2-40B4-BE49-F238E27FC236}">
                <a16:creationId xmlns:a16="http://schemas.microsoft.com/office/drawing/2014/main" id="{85A24019-9D8C-4776-82B6-1243FBD86732}"/>
              </a:ext>
            </a:extLst>
          </p:cNvPr>
          <p:cNvPicPr>
            <a:picLocks noGrp="1" noChangeAspect="1"/>
          </p:cNvPicPr>
          <p:nvPr>
            <p:ph idx="1"/>
          </p:nvPr>
        </p:nvPicPr>
        <p:blipFill>
          <a:blip r:embed="rId2"/>
          <a:stretch>
            <a:fillRect/>
          </a:stretch>
        </p:blipFill>
        <p:spPr>
          <a:xfrm>
            <a:off x="1454112" y="1825625"/>
            <a:ext cx="9283776" cy="4351338"/>
          </a:xfrm>
          <a:prstGeom prst="rect">
            <a:avLst/>
          </a:prstGeom>
        </p:spPr>
      </p:pic>
    </p:spTree>
    <p:extLst>
      <p:ext uri="{BB962C8B-B14F-4D97-AF65-F5344CB8AC3E}">
        <p14:creationId xmlns:p14="http://schemas.microsoft.com/office/powerpoint/2010/main" val="286483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i2b2</a:t>
            </a:r>
          </a:p>
        </p:txBody>
      </p:sp>
      <p:pic>
        <p:nvPicPr>
          <p:cNvPr id="4" name="Content Placeholder 3"/>
          <p:cNvPicPr>
            <a:picLocks noGrp="1" noChangeAspect="1"/>
          </p:cNvPicPr>
          <p:nvPr>
            <p:ph idx="1"/>
          </p:nvPr>
        </p:nvPicPr>
        <p:blipFill>
          <a:blip r:embed="rId2"/>
          <a:stretch>
            <a:fillRect/>
          </a:stretch>
        </p:blipFill>
        <p:spPr>
          <a:xfrm>
            <a:off x="762737" y="1507573"/>
            <a:ext cx="9931029" cy="4351338"/>
          </a:xfrm>
          <a:prstGeom prst="rect">
            <a:avLst/>
          </a:prstGeom>
        </p:spPr>
      </p:pic>
      <p:sp>
        <p:nvSpPr>
          <p:cNvPr id="3" name="TextBox 2"/>
          <p:cNvSpPr txBox="1"/>
          <p:nvPr/>
        </p:nvSpPr>
        <p:spPr>
          <a:xfrm>
            <a:off x="4958862" y="813916"/>
            <a:ext cx="4069582" cy="369332"/>
          </a:xfrm>
          <a:prstGeom prst="rect">
            <a:avLst/>
          </a:prstGeom>
          <a:noFill/>
        </p:spPr>
        <p:txBody>
          <a:bodyPr wrap="square" rtlCol="0">
            <a:spAutoFit/>
          </a:bodyPr>
          <a:lstStyle/>
          <a:p>
            <a:r>
              <a:rPr lang="en-US" dirty="0"/>
              <a:t>https://www.i2b2.org/webclient/</a:t>
            </a:r>
          </a:p>
        </p:txBody>
      </p:sp>
      <p:pic>
        <p:nvPicPr>
          <p:cNvPr id="5" name="Picture 4">
            <a:extLst>
              <a:ext uri="{FF2B5EF4-FFF2-40B4-BE49-F238E27FC236}">
                <a16:creationId xmlns:a16="http://schemas.microsoft.com/office/drawing/2014/main" id="{A6CBF8AC-8593-40EB-946E-7256EB327DC1}"/>
              </a:ext>
            </a:extLst>
          </p:cNvPr>
          <p:cNvPicPr>
            <a:picLocks noChangeAspect="1"/>
          </p:cNvPicPr>
          <p:nvPr/>
        </p:nvPicPr>
        <p:blipFill>
          <a:blip r:embed="rId3"/>
          <a:stretch>
            <a:fillRect/>
          </a:stretch>
        </p:blipFill>
        <p:spPr>
          <a:xfrm>
            <a:off x="762737" y="3831216"/>
            <a:ext cx="3720132" cy="2661659"/>
          </a:xfrm>
          <a:prstGeom prst="rect">
            <a:avLst/>
          </a:prstGeom>
        </p:spPr>
      </p:pic>
    </p:spTree>
    <p:extLst>
      <p:ext uri="{BB962C8B-B14F-4D97-AF65-F5344CB8AC3E}">
        <p14:creationId xmlns:p14="http://schemas.microsoft.com/office/powerpoint/2010/main" val="535572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3B1B-67CF-4F2C-9E80-DFC4B9CA9C75}"/>
              </a:ext>
            </a:extLst>
          </p:cNvPr>
          <p:cNvSpPr>
            <a:spLocks noGrp="1"/>
          </p:cNvSpPr>
          <p:nvPr>
            <p:ph type="title"/>
          </p:nvPr>
        </p:nvSpPr>
        <p:spPr/>
        <p:txBody>
          <a:bodyPr/>
          <a:lstStyle/>
          <a:p>
            <a:r>
              <a:rPr lang="en-US" dirty="0" err="1"/>
              <a:t>PCORnet</a:t>
            </a:r>
            <a:endParaRPr lang="en-US" dirty="0"/>
          </a:p>
        </p:txBody>
      </p:sp>
      <p:sp>
        <p:nvSpPr>
          <p:cNvPr id="3" name="Text Placeholder 2">
            <a:extLst>
              <a:ext uri="{FF2B5EF4-FFF2-40B4-BE49-F238E27FC236}">
                <a16:creationId xmlns:a16="http://schemas.microsoft.com/office/drawing/2014/main" id="{F1353FED-804C-4062-8AC6-0E7AE17005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9335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PCOR net</a:t>
            </a:r>
          </a:p>
        </p:txBody>
      </p:sp>
      <p:pic>
        <p:nvPicPr>
          <p:cNvPr id="6" name="Content Placeholder 5"/>
          <p:cNvPicPr>
            <a:picLocks noGrp="1" noChangeAspect="1"/>
          </p:cNvPicPr>
          <p:nvPr>
            <p:ph idx="1"/>
          </p:nvPr>
        </p:nvPicPr>
        <p:blipFill>
          <a:blip r:embed="rId2"/>
          <a:stretch>
            <a:fillRect/>
          </a:stretch>
        </p:blipFill>
        <p:spPr>
          <a:xfrm>
            <a:off x="1049600" y="1443787"/>
            <a:ext cx="10193284" cy="4351338"/>
          </a:xfrm>
          <a:prstGeom prst="rect">
            <a:avLst/>
          </a:prstGeom>
        </p:spPr>
      </p:pic>
      <p:sp>
        <p:nvSpPr>
          <p:cNvPr id="7" name="TextBox 6"/>
          <p:cNvSpPr txBox="1"/>
          <p:nvPr/>
        </p:nvSpPr>
        <p:spPr>
          <a:xfrm>
            <a:off x="4762919" y="5993841"/>
            <a:ext cx="4049486" cy="369332"/>
          </a:xfrm>
          <a:prstGeom prst="rect">
            <a:avLst/>
          </a:prstGeom>
          <a:noFill/>
        </p:spPr>
        <p:txBody>
          <a:bodyPr wrap="square" rtlCol="0">
            <a:spAutoFit/>
          </a:bodyPr>
          <a:lstStyle/>
          <a:p>
            <a:r>
              <a:rPr lang="en-US" dirty="0"/>
              <a:t>https://pcornet.org/</a:t>
            </a:r>
          </a:p>
        </p:txBody>
      </p:sp>
    </p:spTree>
    <p:extLst>
      <p:ext uri="{BB962C8B-B14F-4D97-AF65-F5344CB8AC3E}">
        <p14:creationId xmlns:p14="http://schemas.microsoft.com/office/powerpoint/2010/main" val="1185582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86120" y="367645"/>
            <a:ext cx="10077253" cy="5809318"/>
          </a:xfrm>
          <a:prstGeom prst="rect">
            <a:avLst/>
          </a:prstGeom>
        </p:spPr>
      </p:pic>
    </p:spTree>
    <p:extLst>
      <p:ext uri="{BB962C8B-B14F-4D97-AF65-F5344CB8AC3E}">
        <p14:creationId xmlns:p14="http://schemas.microsoft.com/office/powerpoint/2010/main" val="2088959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72619" y="414779"/>
            <a:ext cx="9258872" cy="5762184"/>
          </a:xfrm>
          <a:prstGeom prst="rect">
            <a:avLst/>
          </a:prstGeom>
        </p:spPr>
      </p:pic>
    </p:spTree>
    <p:extLst>
      <p:ext uri="{BB962C8B-B14F-4D97-AF65-F5344CB8AC3E}">
        <p14:creationId xmlns:p14="http://schemas.microsoft.com/office/powerpoint/2010/main" val="951709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0229" y="413657"/>
            <a:ext cx="10515600" cy="2488097"/>
          </a:xfrm>
          <a:prstGeom prst="rect">
            <a:avLst/>
          </a:prstGeom>
        </p:spPr>
      </p:pic>
      <p:pic>
        <p:nvPicPr>
          <p:cNvPr id="2" name="Picture 1">
            <a:extLst>
              <a:ext uri="{FF2B5EF4-FFF2-40B4-BE49-F238E27FC236}">
                <a16:creationId xmlns:a16="http://schemas.microsoft.com/office/drawing/2014/main" id="{FA7AFCFC-4551-4230-BA81-0570CBFB4559}"/>
              </a:ext>
            </a:extLst>
          </p:cNvPr>
          <p:cNvPicPr>
            <a:picLocks noChangeAspect="1"/>
          </p:cNvPicPr>
          <p:nvPr/>
        </p:nvPicPr>
        <p:blipFill>
          <a:blip r:embed="rId3"/>
          <a:stretch>
            <a:fillRect/>
          </a:stretch>
        </p:blipFill>
        <p:spPr>
          <a:xfrm>
            <a:off x="2939143" y="3341914"/>
            <a:ext cx="5791200" cy="3015343"/>
          </a:xfrm>
          <a:prstGeom prst="rect">
            <a:avLst/>
          </a:prstGeom>
        </p:spPr>
      </p:pic>
    </p:spTree>
    <p:extLst>
      <p:ext uri="{BB962C8B-B14F-4D97-AF65-F5344CB8AC3E}">
        <p14:creationId xmlns:p14="http://schemas.microsoft.com/office/powerpoint/2010/main" val="22128570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408" y="0"/>
            <a:ext cx="10515600" cy="870857"/>
          </a:xfrm>
        </p:spPr>
        <p:txBody>
          <a:bodyPr/>
          <a:lstStyle/>
          <a:p>
            <a:r>
              <a:rPr lang="en-US" dirty="0"/>
              <a:t>PCOR Common Data Model (CDM)</a:t>
            </a:r>
          </a:p>
        </p:txBody>
      </p:sp>
      <p:pic>
        <p:nvPicPr>
          <p:cNvPr id="4" name="Content Placeholder 3"/>
          <p:cNvPicPr>
            <a:picLocks noGrp="1" noChangeAspect="1"/>
          </p:cNvPicPr>
          <p:nvPr>
            <p:ph idx="1"/>
          </p:nvPr>
        </p:nvPicPr>
        <p:blipFill>
          <a:blip r:embed="rId2"/>
          <a:stretch>
            <a:fillRect/>
          </a:stretch>
        </p:blipFill>
        <p:spPr>
          <a:xfrm>
            <a:off x="629799" y="685800"/>
            <a:ext cx="9755845" cy="5743422"/>
          </a:xfrm>
          <a:prstGeom prst="rect">
            <a:avLst/>
          </a:prstGeom>
        </p:spPr>
      </p:pic>
      <p:sp>
        <p:nvSpPr>
          <p:cNvPr id="3" name="TextBox 2">
            <a:extLst>
              <a:ext uri="{FF2B5EF4-FFF2-40B4-BE49-F238E27FC236}">
                <a16:creationId xmlns:a16="http://schemas.microsoft.com/office/drawing/2014/main" id="{2234468A-3E01-42C9-9884-E7E518D3C727}"/>
              </a:ext>
            </a:extLst>
          </p:cNvPr>
          <p:cNvSpPr txBox="1"/>
          <p:nvPr/>
        </p:nvSpPr>
        <p:spPr>
          <a:xfrm>
            <a:off x="359227" y="6346371"/>
            <a:ext cx="11005457" cy="646331"/>
          </a:xfrm>
          <a:prstGeom prst="rect">
            <a:avLst/>
          </a:prstGeom>
          <a:noFill/>
        </p:spPr>
        <p:txBody>
          <a:bodyPr wrap="square" rtlCol="0">
            <a:spAutoFit/>
          </a:bodyPr>
          <a:lstStyle/>
          <a:p>
            <a:r>
              <a:rPr lang="en-US" dirty="0">
                <a:hlinkClick r:id="rId3"/>
              </a:rPr>
              <a:t>https://cprn.org/data-submission/PCORnet-Common-Data-Model-v51-2019_09_12.pdf</a:t>
            </a:r>
            <a:r>
              <a:rPr lang="en-US" dirty="0"/>
              <a:t> (208pages)</a:t>
            </a:r>
          </a:p>
          <a:p>
            <a:endParaRPr lang="en-US" dirty="0"/>
          </a:p>
        </p:txBody>
      </p:sp>
    </p:spTree>
    <p:extLst>
      <p:ext uri="{BB962C8B-B14F-4D97-AF65-F5344CB8AC3E}">
        <p14:creationId xmlns:p14="http://schemas.microsoft.com/office/powerpoint/2010/main" val="1848815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48656" y="854664"/>
            <a:ext cx="9094688" cy="5470721"/>
          </a:xfrm>
          <a:prstGeom prst="rect">
            <a:avLst/>
          </a:prstGeom>
        </p:spPr>
      </p:pic>
    </p:spTree>
    <p:extLst>
      <p:ext uri="{BB962C8B-B14F-4D97-AF65-F5344CB8AC3E}">
        <p14:creationId xmlns:p14="http://schemas.microsoft.com/office/powerpoint/2010/main" val="2709922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4295-45A7-43CA-AAE1-3DA21C11EDEC}"/>
              </a:ext>
            </a:extLst>
          </p:cNvPr>
          <p:cNvSpPr>
            <a:spLocks noGrp="1"/>
          </p:cNvSpPr>
          <p:nvPr>
            <p:ph type="title"/>
          </p:nvPr>
        </p:nvSpPr>
        <p:spPr/>
        <p:txBody>
          <a:bodyPr/>
          <a:lstStyle/>
          <a:p>
            <a:r>
              <a:rPr lang="en-US" dirty="0"/>
              <a:t>PCOR net data standardization</a:t>
            </a:r>
          </a:p>
        </p:txBody>
      </p:sp>
      <p:sp>
        <p:nvSpPr>
          <p:cNvPr id="3" name="Content Placeholder 2">
            <a:extLst>
              <a:ext uri="{FF2B5EF4-FFF2-40B4-BE49-F238E27FC236}">
                <a16:creationId xmlns:a16="http://schemas.microsoft.com/office/drawing/2014/main" id="{E31E97FC-4567-46C4-924E-E300B93B9A3C}"/>
              </a:ext>
            </a:extLst>
          </p:cNvPr>
          <p:cNvSpPr>
            <a:spLocks noGrp="1"/>
          </p:cNvSpPr>
          <p:nvPr>
            <p:ph idx="1"/>
          </p:nvPr>
        </p:nvSpPr>
        <p:spPr/>
        <p:txBody>
          <a:bodyPr/>
          <a:lstStyle/>
          <a:p>
            <a:r>
              <a:rPr lang="en-US" dirty="0"/>
              <a:t>Diagnosis codes would use ICD-9 before October 2015, and ICD-10 afterwards; procedure codes would be encoded in CPT/HCPCS or in ICD-9 before October 2015 and in CPT/HCPCS or ICD-10 afterwards;</a:t>
            </a:r>
          </a:p>
          <a:p>
            <a:r>
              <a:rPr lang="en-US" dirty="0"/>
              <a:t>Problem list values would be encoded in SNOMED</a:t>
            </a:r>
          </a:p>
          <a:p>
            <a:r>
              <a:rPr lang="en-US" dirty="0"/>
              <a:t>Unified Code for Units of Measure (UCUM) from LOINC</a:t>
            </a:r>
          </a:p>
          <a:p>
            <a:r>
              <a:rPr lang="en-US" dirty="0"/>
              <a:t>Lab testing using LOINC</a:t>
            </a:r>
          </a:p>
          <a:p>
            <a:r>
              <a:rPr lang="en-US" dirty="0"/>
              <a:t>Prescription medication: </a:t>
            </a:r>
            <a:r>
              <a:rPr lang="en-US" dirty="0" err="1"/>
              <a:t>RxNorm</a:t>
            </a:r>
            <a:endParaRPr lang="en-US" dirty="0"/>
          </a:p>
          <a:p>
            <a:endParaRPr lang="en-US" dirty="0"/>
          </a:p>
        </p:txBody>
      </p:sp>
    </p:spTree>
    <p:extLst>
      <p:ext uri="{BB962C8B-B14F-4D97-AF65-F5344CB8AC3E}">
        <p14:creationId xmlns:p14="http://schemas.microsoft.com/office/powerpoint/2010/main" val="139396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25" y="0"/>
            <a:ext cx="2086031" cy="1111217"/>
          </a:xfrm>
        </p:spPr>
        <p:txBody>
          <a:bodyPr/>
          <a:lstStyle/>
          <a:p>
            <a:r>
              <a:rPr lang="en-US" dirty="0"/>
              <a:t>OHDSI</a:t>
            </a:r>
          </a:p>
        </p:txBody>
      </p:sp>
      <p:pic>
        <p:nvPicPr>
          <p:cNvPr id="4" name="Content Placeholder 3"/>
          <p:cNvPicPr>
            <a:picLocks noGrp="1" noChangeAspect="1"/>
          </p:cNvPicPr>
          <p:nvPr>
            <p:ph idx="1"/>
          </p:nvPr>
        </p:nvPicPr>
        <p:blipFill>
          <a:blip r:embed="rId2"/>
          <a:stretch>
            <a:fillRect/>
          </a:stretch>
        </p:blipFill>
        <p:spPr>
          <a:xfrm>
            <a:off x="861134" y="1002268"/>
            <a:ext cx="10190525" cy="4814070"/>
          </a:xfrm>
          <a:prstGeom prst="rect">
            <a:avLst/>
          </a:prstGeom>
        </p:spPr>
      </p:pic>
      <p:sp>
        <p:nvSpPr>
          <p:cNvPr id="5" name="TextBox 4"/>
          <p:cNvSpPr txBox="1"/>
          <p:nvPr/>
        </p:nvSpPr>
        <p:spPr>
          <a:xfrm>
            <a:off x="3526970" y="5986059"/>
            <a:ext cx="5360796" cy="369332"/>
          </a:xfrm>
          <a:prstGeom prst="rect">
            <a:avLst/>
          </a:prstGeom>
          <a:noFill/>
        </p:spPr>
        <p:txBody>
          <a:bodyPr wrap="square" rtlCol="0">
            <a:spAutoFit/>
          </a:bodyPr>
          <a:lstStyle/>
          <a:p>
            <a:r>
              <a:rPr lang="en-US" dirty="0"/>
              <a:t>https://www.ohdsi.org/</a:t>
            </a:r>
          </a:p>
        </p:txBody>
      </p:sp>
    </p:spTree>
    <p:extLst>
      <p:ext uri="{BB962C8B-B14F-4D97-AF65-F5344CB8AC3E}">
        <p14:creationId xmlns:p14="http://schemas.microsoft.com/office/powerpoint/2010/main" val="1510737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8F84-1545-4E62-9A01-3025D24EC3C8}"/>
              </a:ext>
            </a:extLst>
          </p:cNvPr>
          <p:cNvSpPr>
            <a:spLocks noGrp="1"/>
          </p:cNvSpPr>
          <p:nvPr>
            <p:ph type="title"/>
          </p:nvPr>
        </p:nvSpPr>
        <p:spPr/>
        <p:txBody>
          <a:bodyPr/>
          <a:lstStyle/>
          <a:p>
            <a:r>
              <a:rPr lang="en-US" dirty="0"/>
              <a:t>FDA Sentinel</a:t>
            </a:r>
          </a:p>
        </p:txBody>
      </p:sp>
      <p:sp>
        <p:nvSpPr>
          <p:cNvPr id="3" name="Text Placeholder 2">
            <a:extLst>
              <a:ext uri="{FF2B5EF4-FFF2-40B4-BE49-F238E27FC236}">
                <a16:creationId xmlns:a16="http://schemas.microsoft.com/office/drawing/2014/main" id="{433F37D6-E612-4CC6-B344-20195110D9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72240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4E465-82BA-4CE9-AFA9-6CC79286BB62}"/>
              </a:ext>
            </a:extLst>
          </p:cNvPr>
          <p:cNvSpPr>
            <a:spLocks noGrp="1"/>
          </p:cNvSpPr>
          <p:nvPr>
            <p:ph type="title"/>
          </p:nvPr>
        </p:nvSpPr>
        <p:spPr/>
        <p:txBody>
          <a:bodyPr/>
          <a:lstStyle/>
          <a:p>
            <a:r>
              <a:rPr lang="en-US" dirty="0"/>
              <a:t>FDA Sentinel</a:t>
            </a:r>
          </a:p>
        </p:txBody>
      </p:sp>
      <p:sp>
        <p:nvSpPr>
          <p:cNvPr id="3" name="Content Placeholder 2">
            <a:extLst>
              <a:ext uri="{FF2B5EF4-FFF2-40B4-BE49-F238E27FC236}">
                <a16:creationId xmlns:a16="http://schemas.microsoft.com/office/drawing/2014/main" id="{EE0DDA8D-D834-4958-96C7-4B1AB70E7D2B}"/>
              </a:ext>
            </a:extLst>
          </p:cNvPr>
          <p:cNvSpPr>
            <a:spLocks noGrp="1"/>
          </p:cNvSpPr>
          <p:nvPr>
            <p:ph idx="1"/>
          </p:nvPr>
        </p:nvSpPr>
        <p:spPr/>
        <p:txBody>
          <a:bodyPr/>
          <a:lstStyle/>
          <a:p>
            <a:r>
              <a:rPr lang="en-US" dirty="0"/>
              <a:t> Sentinel is the FDA’s national electronic system which has transformed the way researchers monitor the safety of FDA-regulated medical products, including drugs, vaccines, biologics, and medical devices</a:t>
            </a:r>
          </a:p>
        </p:txBody>
      </p:sp>
    </p:spTree>
    <p:extLst>
      <p:ext uri="{BB962C8B-B14F-4D97-AF65-F5344CB8AC3E}">
        <p14:creationId xmlns:p14="http://schemas.microsoft.com/office/powerpoint/2010/main" val="27327236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F38-111E-4B38-AFEE-4E24ECC8E0D9}"/>
              </a:ext>
            </a:extLst>
          </p:cNvPr>
          <p:cNvSpPr>
            <a:spLocks noGrp="1"/>
          </p:cNvSpPr>
          <p:nvPr>
            <p:ph type="title"/>
          </p:nvPr>
        </p:nvSpPr>
        <p:spPr/>
        <p:txBody>
          <a:bodyPr/>
          <a:lstStyle/>
          <a:p>
            <a:r>
              <a:rPr lang="en-US" dirty="0"/>
              <a:t>FDA Sentinel</a:t>
            </a:r>
          </a:p>
        </p:txBody>
      </p:sp>
      <p:sp>
        <p:nvSpPr>
          <p:cNvPr id="3" name="Content Placeholder 2">
            <a:extLst>
              <a:ext uri="{FF2B5EF4-FFF2-40B4-BE49-F238E27FC236}">
                <a16:creationId xmlns:a16="http://schemas.microsoft.com/office/drawing/2014/main" id="{D38DE9B6-CC74-44FA-84D3-CDDC36EBC06D}"/>
              </a:ext>
            </a:extLst>
          </p:cNvPr>
          <p:cNvSpPr>
            <a:spLocks noGrp="1"/>
          </p:cNvSpPr>
          <p:nvPr>
            <p:ph idx="1"/>
          </p:nvPr>
        </p:nvSpPr>
        <p:spPr>
          <a:xfrm>
            <a:off x="838200" y="1491343"/>
            <a:ext cx="10515600" cy="4685620"/>
          </a:xfrm>
        </p:spPr>
        <p:txBody>
          <a:bodyPr>
            <a:normAutofit/>
          </a:bodyPr>
          <a:lstStyle/>
          <a:p>
            <a:r>
              <a:rPr lang="en-US" dirty="0"/>
              <a:t>In September 2019, FDA announced Sentinel would expand to three distinct coordinating centers: </a:t>
            </a:r>
          </a:p>
          <a:p>
            <a:pPr lvl="1"/>
            <a:r>
              <a:rPr lang="en-US" dirty="0"/>
              <a:t>Sentinel Operations Center: continue to leverage organizational partnerships in the areas of epidemiology, clinical medicine, pharmacy, statistics, health informatics, data science (specifically, artificial intelligence (natural language processing, machine learning)), and network operations to support post-market safety analyses</a:t>
            </a:r>
          </a:p>
          <a:p>
            <a:pPr lvl="1"/>
            <a:r>
              <a:rPr lang="en-US" dirty="0"/>
              <a:t>Innovation Center: develop innovative methods to further advance Sentinel, including exploring novel ways to extract and structure information from electronic health records in the future </a:t>
            </a:r>
          </a:p>
          <a:p>
            <a:pPr lvl="1"/>
            <a:r>
              <a:rPr lang="en-US" dirty="0"/>
              <a:t>Community Building and Outreach Center: focus on communication and collaboration as well as deepening stakeholder involvement and broadening awareness, access, and use of Sentinel tools and data infrastructure.</a:t>
            </a:r>
          </a:p>
        </p:txBody>
      </p:sp>
    </p:spTree>
    <p:extLst>
      <p:ext uri="{BB962C8B-B14F-4D97-AF65-F5344CB8AC3E}">
        <p14:creationId xmlns:p14="http://schemas.microsoft.com/office/powerpoint/2010/main" val="2569830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DC4EE-E708-4C6F-A344-9E0480DCF977}"/>
              </a:ext>
            </a:extLst>
          </p:cNvPr>
          <p:cNvSpPr>
            <a:spLocks noGrp="1"/>
          </p:cNvSpPr>
          <p:nvPr>
            <p:ph type="title"/>
          </p:nvPr>
        </p:nvSpPr>
        <p:spPr>
          <a:xfrm>
            <a:off x="838199" y="0"/>
            <a:ext cx="10515600" cy="1325563"/>
          </a:xfrm>
        </p:spPr>
        <p:txBody>
          <a:bodyPr/>
          <a:lstStyle/>
          <a:p>
            <a:r>
              <a:rPr lang="en-US" dirty="0"/>
              <a:t>Sentinel Common Data Model (SCDM)</a:t>
            </a:r>
          </a:p>
        </p:txBody>
      </p:sp>
      <p:pic>
        <p:nvPicPr>
          <p:cNvPr id="4" name="Content Placeholder 3">
            <a:extLst>
              <a:ext uri="{FF2B5EF4-FFF2-40B4-BE49-F238E27FC236}">
                <a16:creationId xmlns:a16="http://schemas.microsoft.com/office/drawing/2014/main" id="{38A4CDAB-5CD6-4432-8808-2F42214A3542}"/>
              </a:ext>
            </a:extLst>
          </p:cNvPr>
          <p:cNvPicPr>
            <a:picLocks noGrp="1" noChangeAspect="1"/>
          </p:cNvPicPr>
          <p:nvPr>
            <p:ph idx="1"/>
          </p:nvPr>
        </p:nvPicPr>
        <p:blipFill>
          <a:blip r:embed="rId2"/>
          <a:stretch>
            <a:fillRect/>
          </a:stretch>
        </p:blipFill>
        <p:spPr>
          <a:xfrm>
            <a:off x="1538869" y="1003609"/>
            <a:ext cx="8592198" cy="5586761"/>
          </a:xfrm>
          <a:prstGeom prst="rect">
            <a:avLst/>
          </a:prstGeom>
        </p:spPr>
      </p:pic>
    </p:spTree>
    <p:extLst>
      <p:ext uri="{BB962C8B-B14F-4D97-AF65-F5344CB8AC3E}">
        <p14:creationId xmlns:p14="http://schemas.microsoft.com/office/powerpoint/2010/main" val="3169417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E69D-F1EE-4A3A-9FCE-30B6EEAC32E4}"/>
              </a:ext>
            </a:extLst>
          </p:cNvPr>
          <p:cNvSpPr>
            <a:spLocks noGrp="1"/>
          </p:cNvSpPr>
          <p:nvPr>
            <p:ph type="title"/>
          </p:nvPr>
        </p:nvSpPr>
        <p:spPr/>
        <p:txBody>
          <a:bodyPr/>
          <a:lstStyle/>
          <a:p>
            <a:r>
              <a:rPr lang="en-US" dirty="0"/>
              <a:t>Sentinel Common Data Model (SCDM)</a:t>
            </a:r>
          </a:p>
        </p:txBody>
      </p:sp>
      <p:sp>
        <p:nvSpPr>
          <p:cNvPr id="3" name="Content Placeholder 2">
            <a:extLst>
              <a:ext uri="{FF2B5EF4-FFF2-40B4-BE49-F238E27FC236}">
                <a16:creationId xmlns:a16="http://schemas.microsoft.com/office/drawing/2014/main" id="{E21CEC5E-2E82-4D3B-8ADF-14CCE43D5F4C}"/>
              </a:ext>
            </a:extLst>
          </p:cNvPr>
          <p:cNvSpPr>
            <a:spLocks noGrp="1"/>
          </p:cNvSpPr>
          <p:nvPr>
            <p:ph idx="1"/>
          </p:nvPr>
        </p:nvSpPr>
        <p:spPr/>
        <p:txBody>
          <a:bodyPr/>
          <a:lstStyle/>
          <a:p>
            <a:r>
              <a:rPr lang="en-US" dirty="0"/>
              <a:t>The Sentinel Operations Center (SOC) coordinates the network of Sentinel Data Partners and leads development of the Sentinel Common Data Model (SCDM), a standard data structure that allows Data Partners to quickly execute distributed programs against local data. The SOC Data Core manages creation of the Sentinel Distributed Database (SDD) using the SCDM, and maintains complete documentation of the implementation and characteristics of the SDD. The SDD refers to the data held and maintained by the Data Partners in the SCDM format.</a:t>
            </a:r>
          </a:p>
        </p:txBody>
      </p:sp>
    </p:spTree>
    <p:extLst>
      <p:ext uri="{BB962C8B-B14F-4D97-AF65-F5344CB8AC3E}">
        <p14:creationId xmlns:p14="http://schemas.microsoft.com/office/powerpoint/2010/main" val="211817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1973-37BC-43B5-AEEA-9576327A2CE0}"/>
              </a:ext>
            </a:extLst>
          </p:cNvPr>
          <p:cNvSpPr>
            <a:spLocks noGrp="1"/>
          </p:cNvSpPr>
          <p:nvPr>
            <p:ph type="title"/>
          </p:nvPr>
        </p:nvSpPr>
        <p:spPr/>
        <p:txBody>
          <a:bodyPr/>
          <a:lstStyle/>
          <a:p>
            <a:r>
              <a:rPr lang="en-US" dirty="0"/>
              <a:t>OHDSI: Evidence-based Care</a:t>
            </a:r>
          </a:p>
        </p:txBody>
      </p:sp>
      <p:pic>
        <p:nvPicPr>
          <p:cNvPr id="4" name="Content Placeholder 3">
            <a:extLst>
              <a:ext uri="{FF2B5EF4-FFF2-40B4-BE49-F238E27FC236}">
                <a16:creationId xmlns:a16="http://schemas.microsoft.com/office/drawing/2014/main" id="{ABB0224E-ED22-4F26-9F9E-4739D4FA2576}"/>
              </a:ext>
            </a:extLst>
          </p:cNvPr>
          <p:cNvPicPr>
            <a:picLocks noGrp="1" noChangeAspect="1"/>
          </p:cNvPicPr>
          <p:nvPr>
            <p:ph idx="1"/>
          </p:nvPr>
        </p:nvPicPr>
        <p:blipFill>
          <a:blip r:embed="rId2"/>
          <a:stretch>
            <a:fillRect/>
          </a:stretch>
        </p:blipFill>
        <p:spPr>
          <a:xfrm>
            <a:off x="838200" y="1690688"/>
            <a:ext cx="6346441" cy="4351338"/>
          </a:xfrm>
          <a:prstGeom prst="rect">
            <a:avLst/>
          </a:prstGeom>
        </p:spPr>
      </p:pic>
      <p:sp>
        <p:nvSpPr>
          <p:cNvPr id="5" name="TextBox 4">
            <a:extLst>
              <a:ext uri="{FF2B5EF4-FFF2-40B4-BE49-F238E27FC236}">
                <a16:creationId xmlns:a16="http://schemas.microsoft.com/office/drawing/2014/main" id="{88BDE2D1-72E9-4C8C-A30F-A26B82FAE3F5}"/>
              </a:ext>
            </a:extLst>
          </p:cNvPr>
          <p:cNvSpPr txBox="1"/>
          <p:nvPr/>
        </p:nvSpPr>
        <p:spPr>
          <a:xfrm>
            <a:off x="7677977" y="213360"/>
            <a:ext cx="3856383" cy="1477328"/>
          </a:xfrm>
          <a:prstGeom prst="rect">
            <a:avLst/>
          </a:prstGeom>
          <a:noFill/>
        </p:spPr>
        <p:txBody>
          <a:bodyPr wrap="square" rtlCol="0">
            <a:spAutoFit/>
          </a:bodyPr>
          <a:lstStyle/>
          <a:p>
            <a:r>
              <a:rPr lang="en-US" dirty="0"/>
              <a:t>Mission:</a:t>
            </a:r>
          </a:p>
          <a:p>
            <a:r>
              <a:rPr lang="en-US" dirty="0"/>
              <a:t>To improve health by empowering a community to collaboratively generate the evidence that promotes better health decisions and better care.</a:t>
            </a:r>
          </a:p>
        </p:txBody>
      </p:sp>
      <p:sp>
        <p:nvSpPr>
          <p:cNvPr id="6" name="TextBox 5">
            <a:extLst>
              <a:ext uri="{FF2B5EF4-FFF2-40B4-BE49-F238E27FC236}">
                <a16:creationId xmlns:a16="http://schemas.microsoft.com/office/drawing/2014/main" id="{DDA36805-1BC1-4A17-B426-D41B416DA6CE}"/>
              </a:ext>
            </a:extLst>
          </p:cNvPr>
          <p:cNvSpPr txBox="1"/>
          <p:nvPr/>
        </p:nvSpPr>
        <p:spPr>
          <a:xfrm>
            <a:off x="7677977" y="1968560"/>
            <a:ext cx="4109832" cy="4247317"/>
          </a:xfrm>
          <a:prstGeom prst="rect">
            <a:avLst/>
          </a:prstGeom>
          <a:noFill/>
        </p:spPr>
        <p:txBody>
          <a:bodyPr wrap="square" rtlCol="0">
            <a:spAutoFit/>
          </a:bodyPr>
          <a:lstStyle/>
          <a:p>
            <a:r>
              <a:rPr lang="en-US" dirty="0"/>
              <a:t>The OHDSI developer community has created a robust library of open-source analytics tools atop the OMOP CDM to support 3 use cases: </a:t>
            </a:r>
          </a:p>
          <a:p>
            <a:pPr marL="342900" indent="-342900">
              <a:buAutoNum type="arabicParenR"/>
            </a:pPr>
            <a:r>
              <a:rPr lang="en-US" dirty="0"/>
              <a:t>clinical characterization for disease natural history, treatment utilization, and quality improvement; </a:t>
            </a:r>
          </a:p>
          <a:p>
            <a:pPr marL="342900" indent="-342900">
              <a:buAutoNum type="arabicParenR"/>
            </a:pPr>
            <a:r>
              <a:rPr lang="en-US" dirty="0"/>
              <a:t>population-level effect estimation to apply causal inference methods for medical product safety surveillance and comparative effectiveness; and </a:t>
            </a:r>
          </a:p>
          <a:p>
            <a:pPr marL="342900" indent="-342900">
              <a:buAutoNum type="arabicParenR"/>
            </a:pPr>
            <a:r>
              <a:rPr lang="en-US" dirty="0"/>
              <a:t>patient-level prediction to apply machine learning algorithms for precision medicine and disease interception</a:t>
            </a:r>
          </a:p>
        </p:txBody>
      </p:sp>
    </p:spTree>
    <p:extLst>
      <p:ext uri="{BB962C8B-B14F-4D97-AF65-F5344CB8AC3E}">
        <p14:creationId xmlns:p14="http://schemas.microsoft.com/office/powerpoint/2010/main" val="3366517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Guiding principle</a:t>
            </a:r>
          </a:p>
        </p:txBody>
      </p:sp>
      <p:sp>
        <p:nvSpPr>
          <p:cNvPr id="3" name="Content Placeholder 2"/>
          <p:cNvSpPr>
            <a:spLocks noGrp="1"/>
          </p:cNvSpPr>
          <p:nvPr>
            <p:ph idx="1"/>
          </p:nvPr>
        </p:nvSpPr>
        <p:spPr/>
        <p:txBody>
          <a:bodyPr>
            <a:normAutofit fontScale="85000" lnSpcReduction="20000"/>
          </a:bodyPr>
          <a:lstStyle/>
          <a:p>
            <a:r>
              <a:rPr lang="en-US" dirty="0"/>
              <a:t>Evidence-based, such that OHDSI’s scientific research and development are driven by objective, empirical evidence to ensure accuracy and reliability;</a:t>
            </a:r>
          </a:p>
          <a:p>
            <a:r>
              <a:rPr lang="en-US" dirty="0"/>
              <a:t>Practical, going beyond methodological research, but developing applied solutions and generating clinical evidence;</a:t>
            </a:r>
          </a:p>
          <a:p>
            <a:r>
              <a:rPr lang="en-US" dirty="0"/>
              <a:t>Comprehensive, aiming to generate reliable scientific evidence for all interventions and all outcomes;</a:t>
            </a:r>
          </a:p>
          <a:p>
            <a:r>
              <a:rPr lang="en-US" dirty="0"/>
              <a:t>Transparent, such that all work products within OHDSI are Open Source and publicly available, including source code, analysis results, and other evidence generated in all our activities;</a:t>
            </a:r>
          </a:p>
          <a:p>
            <a:r>
              <a:rPr lang="en-US" dirty="0"/>
              <a:t>Inclusive, encouraging active participation from all stakeholders – patients, providers, payers, government, industry, academia – in all phases of research and development; and finally</a:t>
            </a:r>
          </a:p>
          <a:p>
            <a:r>
              <a:rPr lang="en-US" dirty="0"/>
              <a:t>Secure, protecting patient privacy and respecting data</a:t>
            </a:r>
          </a:p>
          <a:p>
            <a:endParaRPr lang="en-US" dirty="0"/>
          </a:p>
        </p:txBody>
      </p:sp>
    </p:spTree>
    <p:extLst>
      <p:ext uri="{BB962C8B-B14F-4D97-AF65-F5344CB8AC3E}">
        <p14:creationId xmlns:p14="http://schemas.microsoft.com/office/powerpoint/2010/main" val="25451538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8&quot; unique_id=&quot;209568&quot;&gt;&lt;/object&gt;&lt;object type=&quot;2&quot; unique_id=&quot;209569&quot;&gt;&lt;object type=&quot;3&quot; unique_id=&quot;216277&quot;&gt;&lt;property id=&quot;20148&quot; value=&quot;5&quot;/&gt;&lt;property id=&quot;20300&quot; value=&quot;Slide 1 - &amp;quot;Evidence-Based Care&amp;quot;&quot;/&gt;&lt;property id=&quot;20307&quot; value=&quot;256&quot;/&gt;&lt;/object&gt;&lt;object type=&quot;3&quot; unique_id=&quot;216319&quot;&gt;&lt;property id=&quot;20148&quot; value=&quot;5&quot;/&gt;&lt;property id=&quot;20300&quot; value=&quot;Slide 4 - &amp;quot;i2b2&amp;quot;&quot;/&gt;&lt;property id=&quot;20307&quot; value=&quot;258&quot;/&gt;&lt;/object&gt;&lt;object type=&quot;3&quot; unique_id=&quot;216341&quot;&gt;&lt;property id=&quot;20148&quot; value=&quot;5&quot;/&gt;&lt;property id=&quot;20300&quot; value=&quot;Slide 2 - &amp;quot;John Halamka&amp;quot;&quot;/&gt;&lt;property id=&quot;20307&quot; value=&quot;259&quot;/&gt;&lt;/object&gt;&lt;object type=&quot;3&quot; unique_id=&quot;216412&quot;&gt;&lt;property id=&quot;20148&quot; value=&quot;5&quot;/&gt;&lt;property id=&quot;20300&quot; value=&quot;Slide 3 - &amp;quot;i2b2&amp;quot;&quot;/&gt;&lt;property id=&quot;20307&quot; value=&quot;260&quot;/&gt;&lt;/object&gt;&lt;object type=&quot;3&quot; unique_id=&quot;216455&quot;&gt;&lt;property id=&quot;20148&quot; value=&quot;5&quot;/&gt;&lt;property id=&quot;20300&quot; value=&quot;Slide 5 - &amp;quot;i2b2&amp;quot;&quot;/&gt;&lt;property id=&quot;20307&quot; value=&quot;261&quot;/&gt;&lt;/object&gt;&lt;object type=&quot;3&quot; unique_id=&quot;216458&quot;&gt;&lt;property id=&quot;20148&quot; value=&quot;5&quot;/&gt;&lt;property id=&quot;20300&quot; value=&quot;Slide 40 - &amp;quot;Open MRS&amp;quot;&quot;/&gt;&lt;property id=&quot;20307&quot; value=&quot;264&quot;/&gt;&lt;/object&gt;&lt;object type=&quot;3&quot; unique_id=&quot;216493&quot;&gt;&lt;property id=&quot;20148&quot; value=&quot;5&quot;/&gt;&lt;property id=&quot;20300&quot; value=&quot;Slide 38 - &amp;quot;MIMIC III&amp;quot;&quot;/&gt;&lt;property id=&quot;20307&quot; value=&quot;266&quot;/&gt;&lt;/object&gt;&lt;object type=&quot;3&quot; unique_id=&quot;216652&quot;&gt;&lt;property id=&quot;20148&quot; value=&quot;5&quot;/&gt;&lt;property id=&quot;20300&quot; value=&quot;Slide 6 - &amp;quot;i2b2&amp;quot;&quot;/&gt;&lt;property id=&quot;20307&quot; value=&quot;267&quot;/&gt;&lt;/object&gt;&lt;object type=&quot;3&quot; unique_id=&quot;217138&quot;&gt;&lt;property id=&quot;20148&quot; value=&quot;5&quot;/&gt;&lt;property id=&quot;20300&quot; value=&quot;Slide 39 - &amp;quot;MIMIC III&amp;quot;&quot;/&gt;&lt;property id=&quot;20307&quot; value=&quot;271&quot;/&gt;&lt;/object&gt;&lt;object type=&quot;3&quot; unique_id=&quot;234498&quot;&gt;&lt;property id=&quot;20148&quot; value=&quot;5&quot;/&gt;&lt;property id=&quot;20300&quot; value=&quot;Slide 9 - &amp;quot;OHDSI&amp;quot;&quot;/&gt;&lt;property id=&quot;20307&quot; value=&quot;273&quot;/&gt;&lt;/object&gt;&lt;object type=&quot;3&quot; unique_id=&quot;234499&quot;&gt;&lt;property id=&quot;20148&quot; value=&quot;5&quot;/&gt;&lt;property id=&quot;20300&quot; value=&quot;Slide 12 - &amp;quot;OHDSI Data Model (OMOP)&amp;quot;&quot;/&gt;&lt;property id=&quot;20307&quot; value=&quot;272&quot;/&gt;&lt;/object&gt;&lt;object type=&quot;3&quot; unique_id=&quot;234572&quot;&gt;&lt;property id=&quot;20148&quot; value=&quot;5&quot;/&gt;&lt;property id=&quot;20300&quot; value=&quot;Slide 11 - &amp;quot;OHDSI&amp;quot;&quot;/&gt;&lt;property id=&quot;20307&quot; value=&quot;274&quot;/&gt;&lt;/object&gt;&lt;object type=&quot;3&quot; unique_id=&quot;234791&quot;&gt;&lt;property id=&quot;20148&quot; value=&quot;5&quot;/&gt;&lt;property id=&quot;20300&quot; value=&quot;Slide 13&quot;/&gt;&lt;property id=&quot;20307&quot; value=&quot;276&quot;/&gt;&lt;/object&gt;&lt;object type=&quot;3&quot; unique_id=&quot;234792&quot;&gt;&lt;property id=&quot;20148&quot; value=&quot;5&quot;/&gt;&lt;property id=&quot;20300&quot; value=&quot;Slide 14&quot;/&gt;&lt;property id=&quot;20307&quot; value=&quot;275&quot;/&gt;&lt;/object&gt;&lt;object type=&quot;3&quot; unique_id=&quot;234919&quot;&gt;&lt;property id=&quot;20148&quot; value=&quot;5&quot;/&gt;&lt;property id=&quot;20300&quot; value=&quot;Slide 10 - &amp;quot;OHDSI&amp;quot;&quot;/&gt;&lt;property id=&quot;20307&quot; value=&quot;278&quot;/&gt;&lt;/object&gt;&lt;object type=&quot;3&quot; unique_id=&quot;234920&quot;&gt;&lt;property id=&quot;20148&quot; value=&quot;5&quot;/&gt;&lt;property id=&quot;20300&quot; value=&quot;Slide 15&quot;/&gt;&lt;property id=&quot;20307&quot; value=&quot;277&quot;/&gt;&lt;/object&gt;&lt;object type=&quot;3&quot; unique_id=&quot;234921&quot;&gt;&lt;property id=&quot;20148&quot; value=&quot;5&quot;/&gt;&lt;property id=&quot;20300&quot; value=&quot;Slide 16 - &amp;quot;OMOP&amp;quot;&quot;/&gt;&lt;property id=&quot;20307&quot; value=&quot;280&quot;/&gt;&lt;/object&gt;&lt;object type=&quot;3&quot; unique_id=&quot;234922&quot;&gt;&lt;property id=&quot;20148&quot; value=&quot;5&quot;/&gt;&lt;property id=&quot;20300&quot; value=&quot;Slide 26&quot;/&gt;&lt;property id=&quot;20307&quot; value=&quot;279&quot;/&gt;&lt;/object&gt;&lt;object type=&quot;3&quot; unique_id=&quot;235073&quot;&gt;&lt;property id=&quot;20148&quot; value=&quot;5&quot;/&gt;&lt;property id=&quot;20300&quot; value=&quot;Slide 17&quot;/&gt;&lt;property id=&quot;20307&quot; value=&quot;281&quot;/&gt;&lt;/object&gt;&lt;object type=&quot;3&quot; unique_id=&quot;235074&quot;&gt;&lt;property id=&quot;20148&quot; value=&quot;5&quot;/&gt;&lt;property id=&quot;20300&quot; value=&quot;Slide 18&quot;/&gt;&lt;property id=&quot;20307&quot; value=&quot;282&quot;/&gt;&lt;/object&gt;&lt;object type=&quot;3&quot; unique_id=&quot;235237&quot;&gt;&lt;property id=&quot;20148&quot; value=&quot;5&quot;/&gt;&lt;property id=&quot;20300&quot; value=&quot;Slide 19&quot;/&gt;&lt;property id=&quot;20307&quot; value=&quot;283&quot;/&gt;&lt;/object&gt;&lt;object type=&quot;3&quot; unique_id=&quot;235238&quot;&gt;&lt;property id=&quot;20148&quot; value=&quot;5&quot;/&gt;&lt;property id=&quot;20300&quot; value=&quot;Slide 20 - &amp;quot;Guiding principle&amp;quot;&quot;/&gt;&lt;property id=&quot;20307&quot; value=&quot;284&quot;/&gt;&lt;/object&gt;&lt;object type=&quot;3&quot; unique_id=&quot;235239&quot;&gt;&lt;property id=&quot;20148&quot; value=&quot;5&quot;/&gt;&lt;property id=&quot;20300&quot; value=&quot;Slide 21 - &amp;quot;Open&amp;quot;&quot;/&gt;&lt;property id=&quot;20307&quot; value=&quot;285&quot;/&gt;&lt;/object&gt;&lt;object type=&quot;3&quot; unique_id=&quot;235240&quot;&gt;&lt;property id=&quot;20148&quot; value=&quot;5&quot;/&gt;&lt;property id=&quot;20300&quot; value=&quot;Slide 22 - &amp;quot;ACHILLES&amp;quot;&quot;/&gt;&lt;property id=&quot;20307&quot; value=&quot;286&quot;/&gt;&lt;/object&gt;&lt;object type=&quot;3&quot; unique_id=&quot;235586&quot;&gt;&lt;property id=&quot;20148&quot; value=&quot;5&quot;/&gt;&lt;property id=&quot;20300&quot; value=&quot;Slide 23&quot;/&gt;&lt;property id=&quot;20307&quot; value=&quot;287&quot;/&gt;&lt;/object&gt;&lt;object type=&quot;3&quot; unique_id=&quot;235587&quot;&gt;&lt;property id=&quot;20148&quot; value=&quot;5&quot;/&gt;&lt;property id=&quot;20300&quot; value=&quot;Slide 24 - &amp;quot;ATLAS&amp;quot;&quot;/&gt;&lt;property id=&quot;20307&quot; value=&quot;288&quot;/&gt;&lt;/object&gt;&lt;object type=&quot;3&quot; unique_id=&quot;235588&quot;&gt;&lt;property id=&quot;20148&quot; value=&quot;5&quot;/&gt;&lt;property id=&quot;20300&quot; value=&quot;Slide 25 - &amp;quot;ATLAS&amp;quot;&quot;/&gt;&lt;property id=&quot;20307&quot; value=&quot;289&quot;/&gt;&lt;/object&gt;&lt;object type=&quot;3&quot; unique_id=&quot;235909&quot;&gt;&lt;property id=&quot;20148&quot; value=&quot;5&quot;/&gt;&lt;property id=&quot;20300&quot; value=&quot;Slide 7 - &amp;quot;I2b2 continue&amp;quot;&quot;/&gt;&lt;property id=&quot;20307&quot; value=&quot;290&quot;/&gt;&lt;/object&gt;&lt;object type=&quot;3&quot; unique_id=&quot;236015&quot;&gt;&lt;property id=&quot;20148&quot; value=&quot;5&quot;/&gt;&lt;property id=&quot;20300&quot; value=&quot;Slide 8 - &amp;quot;I2b2 continue&amp;quot;&quot;/&gt;&lt;property id=&quot;20307&quot; value=&quot;291&quot;/&gt;&lt;/object&gt;&lt;object type=&quot;3&quot; unique_id=&quot;236500&quot;&gt;&lt;property id=&quot;20148&quot; value=&quot;5&quot;/&gt;&lt;property id=&quot;20300&quot; value=&quot;Slide 27 - &amp;quot;Green Button&amp;quot;&quot;/&gt;&lt;property id=&quot;20307&quot; value=&quot;292&quot;/&gt;&lt;/object&gt;&lt;object type=&quot;3&quot; unique_id=&quot;236501&quot;&gt;&lt;property id=&quot;20148&quot; value=&quot;5&quot;/&gt;&lt;property id=&quot;20300&quot; value=&quot;Slide 28 - &amp;quot;Green Button&amp;quot;&quot;/&gt;&lt;property id=&quot;20307&quot; value=&quot;293&quot;/&gt;&lt;/object&gt;&lt;object type=&quot;3&quot; unique_id=&quot;236502&quot;&gt;&lt;property id=&quot;20148&quot; value=&quot;5&quot;/&gt;&lt;property id=&quot;20300&quot; value=&quot;Slide 29 - &amp;quot;Green Button&amp;quot;&quot;/&gt;&lt;property id=&quot;20307&quot; value=&quot;294&quot;/&gt;&lt;/object&gt;&lt;object type=&quot;3&quot; unique_id=&quot;236503&quot;&gt;&lt;property id=&quot;20148&quot; value=&quot;5&quot;/&gt;&lt;property id=&quot;20300&quot; value=&quot;Slide 30 - &amp;quot;Green button&amp;quot;&quot;/&gt;&lt;property id=&quot;20307&quot; value=&quot;295&quot;/&gt;&lt;/object&gt;&lt;object type=&quot;3&quot; unique_id=&quot;236504&quot;&gt;&lt;property id=&quot;20148&quot; value=&quot;5&quot;/&gt;&lt;property id=&quot;20300&quot; value=&quot;Slide 31 - &amp;quot;PCOR net&amp;quot;&quot;/&gt;&lt;property id=&quot;20307&quot; value=&quot;296&quot;/&gt;&lt;/object&gt;&lt;object type=&quot;3&quot; unique_id=&quot;236798&quot;&gt;&lt;property id=&quot;20148&quot; value=&quot;5&quot;/&gt;&lt;property id=&quot;20300&quot; value=&quot;Slide 32&quot;/&gt;&lt;property id=&quot;20307&quot; value=&quot;297&quot;/&gt;&lt;/object&gt;&lt;object type=&quot;3&quot; unique_id=&quot;236799&quot;&gt;&lt;property id=&quot;20148&quot; value=&quot;5&quot;/&gt;&lt;property id=&quot;20300&quot; value=&quot;Slide 33&quot;/&gt;&lt;property id=&quot;20307&quot; value=&quot;298&quot;/&gt;&lt;/object&gt;&lt;object type=&quot;3&quot; unique_id=&quot;236990&quot;&gt;&lt;property id=&quot;20148&quot; value=&quot;5&quot;/&gt;&lt;property id=&quot;20300&quot; value=&quot;Slide 34&quot;/&gt;&lt;property id=&quot;20307&quot; value=&quot;299&quot;/&gt;&lt;/object&gt;&lt;object type=&quot;3&quot; unique_id=&quot;236991&quot;&gt;&lt;property id=&quot;20148&quot; value=&quot;5&quot;/&gt;&lt;property id=&quot;20300&quot; value=&quot;Slide 35 - &amp;quot;PCOR Common Data Model (CDM)&amp;quot;&quot;/&gt;&lt;property id=&quot;20307&quot; value=&quot;300&quot;/&gt;&lt;/object&gt;&lt;object type=&quot;3&quot; unique_id=&quot;236992&quot;&gt;&lt;property id=&quot;20148&quot; value=&quot;5&quot;/&gt;&lt;property id=&quot;20300&quot; value=&quot;Slide 36 - &amp;quot;PCOR Common Data Model (CDM)&amp;quot;&quot;/&gt;&lt;property id=&quot;20307&quot; value=&quot;301&quot;/&gt;&lt;/object&gt;&lt;object type=&quot;3&quot; unique_id=&quot;237116&quot;&gt;&lt;property id=&quot;20148&quot; value=&quot;5&quot;/&gt;&lt;property id=&quot;20300&quot; value=&quot;Slide 37&quot;/&gt;&lt;property id=&quot;20307&quot; value=&quot;302&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55095</TotalTime>
  <Words>3605</Words>
  <Application>Microsoft Office PowerPoint</Application>
  <PresentationFormat>Widescreen</PresentationFormat>
  <Paragraphs>235</Paragraphs>
  <Slides>74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inherit</vt:lpstr>
      <vt:lpstr>Arial</vt:lpstr>
      <vt:lpstr>Calibri</vt:lpstr>
      <vt:lpstr>Calibri Light</vt:lpstr>
      <vt:lpstr>Office Theme</vt:lpstr>
      <vt:lpstr>Evidence-Based Care</vt:lpstr>
      <vt:lpstr>New Care: Evidence-based Care</vt:lpstr>
      <vt:lpstr>Improvement to reduce medical errors</vt:lpstr>
      <vt:lpstr>OHDSI/OMOP</vt:lpstr>
      <vt:lpstr>OHDSI</vt:lpstr>
      <vt:lpstr>OHDSI</vt:lpstr>
      <vt:lpstr>OHDSI</vt:lpstr>
      <vt:lpstr>OHDSI: Evidence-based Care</vt:lpstr>
      <vt:lpstr>Guiding principle</vt:lpstr>
      <vt:lpstr>Open</vt:lpstr>
      <vt:lpstr>OMOP Common Data Model (CDM)</vt:lpstr>
      <vt:lpstr>OMOP</vt:lpstr>
      <vt:lpstr>OMOP CDM</vt:lpstr>
      <vt:lpstr>OHDSI Data Model (OMOP)</vt:lpstr>
      <vt:lpstr>OMOP</vt:lpstr>
      <vt:lpstr>Standardized Vocabularies</vt:lpstr>
      <vt:lpstr>Concepts </vt:lpstr>
      <vt:lpstr>PowerPoint Presentation</vt:lpstr>
      <vt:lpstr>Athena search (Pulmonary tuberculosis)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OMOP Tables</vt:lpstr>
      <vt:lpstr>OMOP example about Lauren</vt:lpstr>
      <vt:lpstr>More details</vt:lpstr>
      <vt:lpstr>PowerPoint Presentation</vt:lpstr>
      <vt:lpstr>Concept and Standard</vt:lpstr>
      <vt:lpstr>PowerPoint Presentation</vt:lpstr>
      <vt:lpstr>Standard and Hierarchies</vt:lpstr>
      <vt:lpstr>PowerPoint Presentation</vt:lpstr>
      <vt:lpstr>PowerPoint Presentation</vt:lpstr>
      <vt:lpstr>PowerPoint Presentation</vt:lpstr>
      <vt:lpstr>Applications and Use Cases</vt:lpstr>
      <vt:lpstr>Characterization</vt:lpstr>
      <vt:lpstr>Population-level Estimation</vt:lpstr>
      <vt:lpstr>Patient-Level Prediction</vt:lpstr>
      <vt:lpstr>OHDSI Analytics Tools </vt:lpstr>
      <vt:lpstr>ATLAS</vt:lpstr>
      <vt:lpstr>ATLAS</vt:lpstr>
      <vt:lpstr>Cohort Definition</vt:lpstr>
      <vt:lpstr>Cohort Definition</vt:lpstr>
      <vt:lpstr>Cohort Definition for Hypertension </vt:lpstr>
      <vt:lpstr>Characterization</vt:lpstr>
      <vt:lpstr>Database Characterization</vt:lpstr>
      <vt:lpstr>ACHILLES</vt:lpstr>
      <vt:lpstr>PowerPoint Presentation</vt:lpstr>
      <vt:lpstr>OHDSI Network of Networks</vt:lpstr>
      <vt:lpstr>MIMIC to OMOP</vt:lpstr>
      <vt:lpstr>i2b2</vt:lpstr>
      <vt:lpstr>John Halamka</vt:lpstr>
      <vt:lpstr>i2b2</vt:lpstr>
      <vt:lpstr>i2b2</vt:lpstr>
      <vt:lpstr>I2b2 data model</vt:lpstr>
      <vt:lpstr>I2b2 data model and OMOP</vt:lpstr>
      <vt:lpstr>i2b2 tranSMART tools</vt:lpstr>
      <vt:lpstr>i2b2 tranSMART tools</vt:lpstr>
      <vt:lpstr>i2b2</vt:lpstr>
      <vt:lpstr>PCORnet</vt:lpstr>
      <vt:lpstr>PCOR net</vt:lpstr>
      <vt:lpstr>PowerPoint Presentation</vt:lpstr>
      <vt:lpstr>PowerPoint Presentation</vt:lpstr>
      <vt:lpstr>PowerPoint Presentation</vt:lpstr>
      <vt:lpstr>PCOR Common Data Model (CDM)</vt:lpstr>
      <vt:lpstr>PowerPoint Presentation</vt:lpstr>
      <vt:lpstr>PCOR net data standardization</vt:lpstr>
      <vt:lpstr>FDA Sentinel</vt:lpstr>
      <vt:lpstr>FDA Sentinel</vt:lpstr>
      <vt:lpstr>FDA Sentinel</vt:lpstr>
      <vt:lpstr>Sentinel Common Data Model (SCDM)</vt:lpstr>
      <vt:lpstr>Sentinel Common Data Model (SCDM)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Ding, Ying</dc:creator>
  <cp:lastModifiedBy>Ding, Ying</cp:lastModifiedBy>
  <cp:revision>248</cp:revision>
  <dcterms:created xsi:type="dcterms:W3CDTF">2019-09-11T01:17:33Z</dcterms:created>
  <dcterms:modified xsi:type="dcterms:W3CDTF">2023-06-06T03:37:00Z</dcterms:modified>
</cp:coreProperties>
</file>